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74" r:id="rId2"/>
    <p:sldId id="259" r:id="rId3"/>
    <p:sldId id="275" r:id="rId4"/>
    <p:sldId id="261" r:id="rId5"/>
    <p:sldId id="263" r:id="rId6"/>
    <p:sldId id="276" r:id="rId7"/>
    <p:sldId id="267" r:id="rId8"/>
    <p:sldId id="265" r:id="rId9"/>
    <p:sldId id="266" r:id="rId10"/>
    <p:sldId id="268" r:id="rId11"/>
    <p:sldId id="270" r:id="rId12"/>
    <p:sldId id="271" r:id="rId13"/>
    <p:sldId id="272" r:id="rId14"/>
  </p:sldIdLst>
  <p:sldSz cx="12192000" cy="6858000"/>
  <p:notesSz cx="6797675" cy="9926638"/>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Geen stijl, tabel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Geen stijl, gee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16" autoAdjust="0"/>
    <p:restoredTop sz="94322" autoAdjust="0"/>
  </p:normalViewPr>
  <p:slideViewPr>
    <p:cSldViewPr snapToGrid="0">
      <p:cViewPr varScale="1">
        <p:scale>
          <a:sx n="81" d="100"/>
          <a:sy n="81" d="100"/>
        </p:scale>
        <p:origin x="75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BE8142A8-C707-4FA7-A0FC-34F18B41D577}" type="datetimeFigureOut">
              <a:rPr lang="nl-BE" smtClean="0"/>
              <a:t>12/01/2021</a:t>
            </a:fld>
            <a:endParaRPr lang="nl-BE"/>
          </a:p>
        </p:txBody>
      </p:sp>
      <p:sp>
        <p:nvSpPr>
          <p:cNvPr id="4" name="Tijdelijke aanduiding voor dia-afbeelding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E590496-39EB-4102-8ADF-F42BDEACD8FB}" type="slidenum">
              <a:rPr lang="nl-BE" smtClean="0"/>
              <a:t>‹nr.›</a:t>
            </a:fld>
            <a:endParaRPr lang="nl-BE"/>
          </a:p>
        </p:txBody>
      </p:sp>
    </p:spTree>
    <p:extLst>
      <p:ext uri="{BB962C8B-B14F-4D97-AF65-F5344CB8AC3E}">
        <p14:creationId xmlns:p14="http://schemas.microsoft.com/office/powerpoint/2010/main" val="3143919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CE590496-39EB-4102-8ADF-F42BDEACD8FB}" type="slidenum">
              <a:rPr lang="nl-BE" smtClean="0"/>
              <a:t>5</a:t>
            </a:fld>
            <a:endParaRPr lang="nl-BE"/>
          </a:p>
        </p:txBody>
      </p:sp>
    </p:spTree>
    <p:extLst>
      <p:ext uri="{BB962C8B-B14F-4D97-AF65-F5344CB8AC3E}">
        <p14:creationId xmlns:p14="http://schemas.microsoft.com/office/powerpoint/2010/main" val="2485244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257CE7C-2E8F-4C01-8CEF-CE794CD4A149}"/>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endParaRPr lang="nl-BE"/>
          </a:p>
        </p:txBody>
      </p:sp>
      <p:sp>
        <p:nvSpPr>
          <p:cNvPr id="3" name="Ondertitel 2">
            <a:extLst>
              <a:ext uri="{FF2B5EF4-FFF2-40B4-BE49-F238E27FC236}">
                <a16:creationId xmlns:a16="http://schemas.microsoft.com/office/drawing/2014/main" id="{8BF3F720-2D84-49D2-8F06-94FF2C5B46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sp>
        <p:nvSpPr>
          <p:cNvPr id="4" name="Tijdelijke aanduiding voor datum 3">
            <a:extLst>
              <a:ext uri="{FF2B5EF4-FFF2-40B4-BE49-F238E27FC236}">
                <a16:creationId xmlns:a16="http://schemas.microsoft.com/office/drawing/2014/main" id="{D916B832-4337-4132-A5A3-B9B581F5B804}"/>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5" name="Tijdelijke aanduiding voor voettekst 4">
            <a:extLst>
              <a:ext uri="{FF2B5EF4-FFF2-40B4-BE49-F238E27FC236}">
                <a16:creationId xmlns:a16="http://schemas.microsoft.com/office/drawing/2014/main" id="{C4B3D1C7-8D5D-4DDF-AE83-4D3AEB2AF54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CDBC1B3-5FBA-4438-B95D-E18650628324}"/>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840378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4F8061C-6A63-4DD1-8EF9-13DD5F002C41}"/>
              </a:ext>
            </a:extLst>
          </p:cNvPr>
          <p:cNvSpPr>
            <a:spLocks noGrp="1"/>
          </p:cNvSpPr>
          <p:nvPr>
            <p:ph type="title"/>
          </p:nvPr>
        </p:nvSpPr>
        <p:spPr/>
        <p:txBody>
          <a:bodyPr/>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2FD1C1BB-E971-4A54-B551-FB2D4E4F76C8}"/>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FBE87F34-66E8-4FBE-B2E1-D02C2BB21D3D}"/>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5" name="Tijdelijke aanduiding voor voettekst 4">
            <a:extLst>
              <a:ext uri="{FF2B5EF4-FFF2-40B4-BE49-F238E27FC236}">
                <a16:creationId xmlns:a16="http://schemas.microsoft.com/office/drawing/2014/main" id="{9C02E208-AF5E-43AE-93E5-AA5F88CAEBC5}"/>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FE524745-2A33-42F8-9982-D6BA06E3D6D5}"/>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20378383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FB68D84-D419-44ED-9BF8-DDBBF9E8706C}"/>
              </a:ext>
            </a:extLst>
          </p:cNvPr>
          <p:cNvSpPr>
            <a:spLocks noGrp="1"/>
          </p:cNvSpPr>
          <p:nvPr>
            <p:ph type="title" orient="vert"/>
          </p:nvPr>
        </p:nvSpPr>
        <p:spPr>
          <a:xfrm>
            <a:off x="8724900" y="365125"/>
            <a:ext cx="2628900" cy="5811838"/>
          </a:xfrm>
        </p:spPr>
        <p:txBody>
          <a:bodyPr vert="eaVert"/>
          <a:lstStyle/>
          <a:p>
            <a:r>
              <a:rPr lang="nl-NL"/>
              <a:t>Klik om stijl te bewerken</a:t>
            </a:r>
            <a:endParaRPr lang="nl-BE"/>
          </a:p>
        </p:txBody>
      </p:sp>
      <p:sp>
        <p:nvSpPr>
          <p:cNvPr id="3" name="Tijdelijke aanduiding voor verticale tekst 2">
            <a:extLst>
              <a:ext uri="{FF2B5EF4-FFF2-40B4-BE49-F238E27FC236}">
                <a16:creationId xmlns:a16="http://schemas.microsoft.com/office/drawing/2014/main" id="{821DD2A3-5693-46D1-B693-D166C839C332}"/>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9F892E50-E716-4580-A9B2-547CB4495042}"/>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5" name="Tijdelijke aanduiding voor voettekst 4">
            <a:extLst>
              <a:ext uri="{FF2B5EF4-FFF2-40B4-BE49-F238E27FC236}">
                <a16:creationId xmlns:a16="http://schemas.microsoft.com/office/drawing/2014/main" id="{D5F767C1-B4CB-4908-8250-F82113F75C73}"/>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60DB173F-669D-4221-BDD5-00C3B9BBC08B}"/>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15127561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D91C471-EB3F-432A-A868-81EA2C2B6BEC}"/>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B81127C7-61DD-47A7-A0DD-1F079BCED0A5}"/>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E3F2DDC0-628C-4F50-AB34-F37BED02B990}"/>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5" name="Tijdelijke aanduiding voor voettekst 4">
            <a:extLst>
              <a:ext uri="{FF2B5EF4-FFF2-40B4-BE49-F238E27FC236}">
                <a16:creationId xmlns:a16="http://schemas.microsoft.com/office/drawing/2014/main" id="{B45AE8C3-F1B1-4AF4-BBD1-8DB226C17D2E}"/>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EC8B62B9-D2C6-444A-96DC-35C706890A02}"/>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22943387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53C52CB-52B4-436A-83B2-2B59C1F04E82}"/>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C69CCE33-BD68-4963-9403-E52EEF0FB7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9CE4DE3-5A37-4DDF-AA53-3A480C2C6791}"/>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5" name="Tijdelijke aanduiding voor voettekst 4">
            <a:extLst>
              <a:ext uri="{FF2B5EF4-FFF2-40B4-BE49-F238E27FC236}">
                <a16:creationId xmlns:a16="http://schemas.microsoft.com/office/drawing/2014/main" id="{72ED2514-42DA-4BE0-A502-E9029AA6FFC2}"/>
              </a:ext>
            </a:extLst>
          </p:cNvPr>
          <p:cNvSpPr>
            <a:spLocks noGrp="1"/>
          </p:cNvSpPr>
          <p:nvPr>
            <p:ph type="ftr" sz="quarter" idx="11"/>
          </p:nvPr>
        </p:nvSpPr>
        <p:spPr/>
        <p:txBody>
          <a:bodyPr/>
          <a:lstStyle/>
          <a:p>
            <a:endParaRPr lang="nl-BE"/>
          </a:p>
        </p:txBody>
      </p:sp>
      <p:sp>
        <p:nvSpPr>
          <p:cNvPr id="6" name="Tijdelijke aanduiding voor dianummer 5">
            <a:extLst>
              <a:ext uri="{FF2B5EF4-FFF2-40B4-BE49-F238E27FC236}">
                <a16:creationId xmlns:a16="http://schemas.microsoft.com/office/drawing/2014/main" id="{D358F7D5-A607-49B2-A652-EC0D86FD60F1}"/>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27764549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30EBA8-FE09-412C-BDC6-9431F767C89A}"/>
              </a:ext>
            </a:extLst>
          </p:cNvPr>
          <p:cNvSpPr>
            <a:spLocks noGrp="1"/>
          </p:cNvSpPr>
          <p:nvPr>
            <p:ph type="title"/>
          </p:nvPr>
        </p:nvSpPr>
        <p:spPr/>
        <p:txBody>
          <a:body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4503815A-E6B6-4E5F-ADB1-2FC9549ACB95}"/>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3">
            <a:extLst>
              <a:ext uri="{FF2B5EF4-FFF2-40B4-BE49-F238E27FC236}">
                <a16:creationId xmlns:a16="http://schemas.microsoft.com/office/drawing/2014/main" id="{7B66B46A-2AAC-4E3A-B2BA-EE441BDB5AE1}"/>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datum 4">
            <a:extLst>
              <a:ext uri="{FF2B5EF4-FFF2-40B4-BE49-F238E27FC236}">
                <a16:creationId xmlns:a16="http://schemas.microsoft.com/office/drawing/2014/main" id="{76E9CFED-BBF9-4720-B968-FCC77E80A46F}"/>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6" name="Tijdelijke aanduiding voor voettekst 5">
            <a:extLst>
              <a:ext uri="{FF2B5EF4-FFF2-40B4-BE49-F238E27FC236}">
                <a16:creationId xmlns:a16="http://schemas.microsoft.com/office/drawing/2014/main" id="{2F9D6E04-A554-4811-BA57-4E833256A1F1}"/>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ABA492CC-5C59-4422-A742-B59D0C809CFC}"/>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28640881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7BA6995-BD6C-4040-A25D-ECF3CE575DC9}"/>
              </a:ext>
            </a:extLst>
          </p:cNvPr>
          <p:cNvSpPr>
            <a:spLocks noGrp="1"/>
          </p:cNvSpPr>
          <p:nvPr>
            <p:ph type="title"/>
          </p:nvPr>
        </p:nvSpPr>
        <p:spPr>
          <a:xfrm>
            <a:off x="839788" y="365125"/>
            <a:ext cx="10515600" cy="1325563"/>
          </a:xfrm>
        </p:spPr>
        <p:txBody>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F8A70B1D-3311-407A-BE1B-26B26B037F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54BC022A-8719-4649-80B4-7779DC364A6E}"/>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5" name="Tijdelijke aanduiding voor tekst 4">
            <a:extLst>
              <a:ext uri="{FF2B5EF4-FFF2-40B4-BE49-F238E27FC236}">
                <a16:creationId xmlns:a16="http://schemas.microsoft.com/office/drawing/2014/main" id="{B8F368C1-E17D-48F6-9CCD-D33C940DCF3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9F6139F2-F917-4300-A2C7-4AF713088E55}"/>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7" name="Tijdelijke aanduiding voor datum 6">
            <a:extLst>
              <a:ext uri="{FF2B5EF4-FFF2-40B4-BE49-F238E27FC236}">
                <a16:creationId xmlns:a16="http://schemas.microsoft.com/office/drawing/2014/main" id="{9C46FAB5-F465-41B7-A1BC-22A780B253E8}"/>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8" name="Tijdelijke aanduiding voor voettekst 7">
            <a:extLst>
              <a:ext uri="{FF2B5EF4-FFF2-40B4-BE49-F238E27FC236}">
                <a16:creationId xmlns:a16="http://schemas.microsoft.com/office/drawing/2014/main" id="{EA4C71C0-ABBD-420B-9F1C-E7865B56038F}"/>
              </a:ext>
            </a:extLst>
          </p:cNvPr>
          <p:cNvSpPr>
            <a:spLocks noGrp="1"/>
          </p:cNvSpPr>
          <p:nvPr>
            <p:ph type="ftr" sz="quarter" idx="11"/>
          </p:nvPr>
        </p:nvSpPr>
        <p:spPr/>
        <p:txBody>
          <a:bodyPr/>
          <a:lstStyle/>
          <a:p>
            <a:endParaRPr lang="nl-BE"/>
          </a:p>
        </p:txBody>
      </p:sp>
      <p:sp>
        <p:nvSpPr>
          <p:cNvPr id="9" name="Tijdelijke aanduiding voor dianummer 8">
            <a:extLst>
              <a:ext uri="{FF2B5EF4-FFF2-40B4-BE49-F238E27FC236}">
                <a16:creationId xmlns:a16="http://schemas.microsoft.com/office/drawing/2014/main" id="{8D335C96-5F03-4CD1-931C-133B38D162A8}"/>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8739736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74D9B6-96DC-4728-8578-1732419B1AC2}"/>
              </a:ext>
            </a:extLst>
          </p:cNvPr>
          <p:cNvSpPr>
            <a:spLocks noGrp="1"/>
          </p:cNvSpPr>
          <p:nvPr>
            <p:ph type="title"/>
          </p:nvPr>
        </p:nvSpPr>
        <p:spPr/>
        <p:txBody>
          <a:bodyPr/>
          <a:lstStyle/>
          <a:p>
            <a:r>
              <a:rPr lang="nl-NL"/>
              <a:t>Klik om stijl te bewerken</a:t>
            </a:r>
            <a:endParaRPr lang="nl-BE"/>
          </a:p>
        </p:txBody>
      </p:sp>
      <p:sp>
        <p:nvSpPr>
          <p:cNvPr id="3" name="Tijdelijke aanduiding voor datum 2">
            <a:extLst>
              <a:ext uri="{FF2B5EF4-FFF2-40B4-BE49-F238E27FC236}">
                <a16:creationId xmlns:a16="http://schemas.microsoft.com/office/drawing/2014/main" id="{86A9F145-69D8-4BCD-A1E8-320394F429F8}"/>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4" name="Tijdelijke aanduiding voor voettekst 3">
            <a:extLst>
              <a:ext uri="{FF2B5EF4-FFF2-40B4-BE49-F238E27FC236}">
                <a16:creationId xmlns:a16="http://schemas.microsoft.com/office/drawing/2014/main" id="{90141F1B-6A9A-40AA-A19B-C59A0E5F3545}"/>
              </a:ext>
            </a:extLst>
          </p:cNvPr>
          <p:cNvSpPr>
            <a:spLocks noGrp="1"/>
          </p:cNvSpPr>
          <p:nvPr>
            <p:ph type="ftr" sz="quarter" idx="11"/>
          </p:nvPr>
        </p:nvSpPr>
        <p:spPr/>
        <p:txBody>
          <a:bodyPr/>
          <a:lstStyle/>
          <a:p>
            <a:endParaRPr lang="nl-BE"/>
          </a:p>
        </p:txBody>
      </p:sp>
      <p:sp>
        <p:nvSpPr>
          <p:cNvPr id="5" name="Tijdelijke aanduiding voor dianummer 4">
            <a:extLst>
              <a:ext uri="{FF2B5EF4-FFF2-40B4-BE49-F238E27FC236}">
                <a16:creationId xmlns:a16="http://schemas.microsoft.com/office/drawing/2014/main" id="{A0555904-7242-4660-8D32-8852C77B18BA}"/>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41348662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C866384D-314F-4EB4-837C-8EF0C042F6DC}"/>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3" name="Tijdelijke aanduiding voor voettekst 2">
            <a:extLst>
              <a:ext uri="{FF2B5EF4-FFF2-40B4-BE49-F238E27FC236}">
                <a16:creationId xmlns:a16="http://schemas.microsoft.com/office/drawing/2014/main" id="{2B553548-38EF-49D0-AC0B-852346DE4A71}"/>
              </a:ext>
            </a:extLst>
          </p:cNvPr>
          <p:cNvSpPr>
            <a:spLocks noGrp="1"/>
          </p:cNvSpPr>
          <p:nvPr>
            <p:ph type="ftr" sz="quarter" idx="11"/>
          </p:nvPr>
        </p:nvSpPr>
        <p:spPr/>
        <p:txBody>
          <a:bodyPr/>
          <a:lstStyle/>
          <a:p>
            <a:endParaRPr lang="nl-BE"/>
          </a:p>
        </p:txBody>
      </p:sp>
      <p:sp>
        <p:nvSpPr>
          <p:cNvPr id="4" name="Tijdelijke aanduiding voor dianummer 3">
            <a:extLst>
              <a:ext uri="{FF2B5EF4-FFF2-40B4-BE49-F238E27FC236}">
                <a16:creationId xmlns:a16="http://schemas.microsoft.com/office/drawing/2014/main" id="{CE1EEB06-D689-4BFE-8AE2-E310B97B075B}"/>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15229312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491E0B5-8975-40DC-8AEA-141A8442D0B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inhoud 2">
            <a:extLst>
              <a:ext uri="{FF2B5EF4-FFF2-40B4-BE49-F238E27FC236}">
                <a16:creationId xmlns:a16="http://schemas.microsoft.com/office/drawing/2014/main" id="{E576A804-A770-4F8D-B03A-0C4187374A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tekst 3">
            <a:extLst>
              <a:ext uri="{FF2B5EF4-FFF2-40B4-BE49-F238E27FC236}">
                <a16:creationId xmlns:a16="http://schemas.microsoft.com/office/drawing/2014/main" id="{3597853F-AE8D-4A39-96BE-467E02A4C3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6B1ED74-282A-49A9-B873-E57B54F084E2}"/>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6" name="Tijdelijke aanduiding voor voettekst 5">
            <a:extLst>
              <a:ext uri="{FF2B5EF4-FFF2-40B4-BE49-F238E27FC236}">
                <a16:creationId xmlns:a16="http://schemas.microsoft.com/office/drawing/2014/main" id="{7EA31DAF-538F-49FF-AC36-68506FD28333}"/>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F132579E-EDDB-4039-B2A7-EF6A3511AB7E}"/>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498323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E5A20BA-C4B6-41BA-8990-D01FA05A666B}"/>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endParaRPr lang="nl-BE"/>
          </a:p>
        </p:txBody>
      </p:sp>
      <p:sp>
        <p:nvSpPr>
          <p:cNvPr id="3" name="Tijdelijke aanduiding voor afbeelding 2">
            <a:extLst>
              <a:ext uri="{FF2B5EF4-FFF2-40B4-BE49-F238E27FC236}">
                <a16:creationId xmlns:a16="http://schemas.microsoft.com/office/drawing/2014/main" id="{B65683B5-F86E-4B77-B2A9-A9AF398B175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BE"/>
          </a:p>
        </p:txBody>
      </p:sp>
      <p:sp>
        <p:nvSpPr>
          <p:cNvPr id="4" name="Tijdelijke aanduiding voor tekst 3">
            <a:extLst>
              <a:ext uri="{FF2B5EF4-FFF2-40B4-BE49-F238E27FC236}">
                <a16:creationId xmlns:a16="http://schemas.microsoft.com/office/drawing/2014/main" id="{CDB37E34-9026-40F7-A56A-6B14073CEA8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6E98F636-A622-4718-86BF-83CB1D976A70}"/>
              </a:ext>
            </a:extLst>
          </p:cNvPr>
          <p:cNvSpPr>
            <a:spLocks noGrp="1"/>
          </p:cNvSpPr>
          <p:nvPr>
            <p:ph type="dt" sz="half" idx="10"/>
          </p:nvPr>
        </p:nvSpPr>
        <p:spPr/>
        <p:txBody>
          <a:bodyPr/>
          <a:lstStyle/>
          <a:p>
            <a:fld id="{363D9FF8-B30B-4B1B-9168-024F754D3E67}" type="datetimeFigureOut">
              <a:rPr lang="nl-BE" smtClean="0"/>
              <a:t>12/01/2021</a:t>
            </a:fld>
            <a:endParaRPr lang="nl-BE"/>
          </a:p>
        </p:txBody>
      </p:sp>
      <p:sp>
        <p:nvSpPr>
          <p:cNvPr id="6" name="Tijdelijke aanduiding voor voettekst 5">
            <a:extLst>
              <a:ext uri="{FF2B5EF4-FFF2-40B4-BE49-F238E27FC236}">
                <a16:creationId xmlns:a16="http://schemas.microsoft.com/office/drawing/2014/main" id="{CF7853AC-8870-4661-A3E3-3313B63C4B57}"/>
              </a:ext>
            </a:extLst>
          </p:cNvPr>
          <p:cNvSpPr>
            <a:spLocks noGrp="1"/>
          </p:cNvSpPr>
          <p:nvPr>
            <p:ph type="ftr" sz="quarter" idx="11"/>
          </p:nvPr>
        </p:nvSpPr>
        <p:spPr/>
        <p:txBody>
          <a:bodyPr/>
          <a:lstStyle/>
          <a:p>
            <a:endParaRPr lang="nl-BE"/>
          </a:p>
        </p:txBody>
      </p:sp>
      <p:sp>
        <p:nvSpPr>
          <p:cNvPr id="7" name="Tijdelijke aanduiding voor dianummer 6">
            <a:extLst>
              <a:ext uri="{FF2B5EF4-FFF2-40B4-BE49-F238E27FC236}">
                <a16:creationId xmlns:a16="http://schemas.microsoft.com/office/drawing/2014/main" id="{140D7AB9-C409-47D9-B09C-3414B431BD0A}"/>
              </a:ext>
            </a:extLst>
          </p:cNvPr>
          <p:cNvSpPr>
            <a:spLocks noGrp="1"/>
          </p:cNvSpPr>
          <p:nvPr>
            <p:ph type="sldNum" sz="quarter" idx="12"/>
          </p:nvPr>
        </p:nvSpPr>
        <p:spPr/>
        <p:txBody>
          <a:bodyPr/>
          <a:lstStyle/>
          <a:p>
            <a:fld id="{1DD64F7A-2C84-4ACE-A8E0-03A92D61F045}" type="slidenum">
              <a:rPr lang="nl-BE" smtClean="0"/>
              <a:t>‹nr.›</a:t>
            </a:fld>
            <a:endParaRPr lang="nl-BE"/>
          </a:p>
        </p:txBody>
      </p:sp>
    </p:spTree>
    <p:extLst>
      <p:ext uri="{BB962C8B-B14F-4D97-AF65-F5344CB8AC3E}">
        <p14:creationId xmlns:p14="http://schemas.microsoft.com/office/powerpoint/2010/main" val="28640039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5B2CF75-7983-407F-B626-9085A1CB216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759AA2D4-F219-4EC8-829C-C2BB659370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3752C6B4-6F50-426D-9038-06BDAA66040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3D9FF8-B30B-4B1B-9168-024F754D3E67}" type="datetimeFigureOut">
              <a:rPr lang="nl-BE" smtClean="0"/>
              <a:t>12/01/2021</a:t>
            </a:fld>
            <a:endParaRPr lang="nl-BE"/>
          </a:p>
        </p:txBody>
      </p:sp>
      <p:sp>
        <p:nvSpPr>
          <p:cNvPr id="5" name="Tijdelijke aanduiding voor voettekst 4">
            <a:extLst>
              <a:ext uri="{FF2B5EF4-FFF2-40B4-BE49-F238E27FC236}">
                <a16:creationId xmlns:a16="http://schemas.microsoft.com/office/drawing/2014/main" id="{9F9C8B59-C48F-42EF-B463-F38A96C03BE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BE"/>
          </a:p>
        </p:txBody>
      </p:sp>
      <p:sp>
        <p:nvSpPr>
          <p:cNvPr id="6" name="Tijdelijke aanduiding voor dianummer 5">
            <a:extLst>
              <a:ext uri="{FF2B5EF4-FFF2-40B4-BE49-F238E27FC236}">
                <a16:creationId xmlns:a16="http://schemas.microsoft.com/office/drawing/2014/main" id="{2B626B0C-086C-49C9-8DBD-FBF1C58FD8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D64F7A-2C84-4ACE-A8E0-03A92D61F045}" type="slidenum">
              <a:rPr lang="nl-BE" smtClean="0"/>
              <a:t>‹nr.›</a:t>
            </a:fld>
            <a:endParaRPr lang="nl-BE"/>
          </a:p>
        </p:txBody>
      </p:sp>
    </p:spTree>
    <p:extLst>
      <p:ext uri="{BB962C8B-B14F-4D97-AF65-F5344CB8AC3E}">
        <p14:creationId xmlns:p14="http://schemas.microsoft.com/office/powerpoint/2010/main" val="32334585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11.xml.rels><?xml version="1.0" encoding="UTF-8" standalone="yes"?>
<Relationships xmlns="http://schemas.openxmlformats.org/package/2006/relationships"><Relationship Id="rId3" Type="http://schemas.openxmlformats.org/officeDocument/2006/relationships/hyperlink" Target="mailto:Directeur.ks@basishfam.be" TargetMode="External"/><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hyperlink" Target="mailto:Joanne.pauwels@basishfam.be" TargetMode="External"/></Relationships>
</file>

<file path=ppt/slides/_rels/slide12.xml.rels><?xml version="1.0" encoding="UTF-8" standalone="yes"?>
<Relationships xmlns="http://schemas.openxmlformats.org/package/2006/relationships"><Relationship Id="rId3" Type="http://schemas.openxmlformats.org/officeDocument/2006/relationships/hyperlink" Target="https://kleuter.basishfam.be/docs/betalingen/sjabloon_schoolkosten.pdf" TargetMode="External"/><Relationship Id="rId2" Type="http://schemas.openxmlformats.org/officeDocument/2006/relationships/hyperlink" Target="http://www.basishfam.be/" TargetMode="Externa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kinderopvang@sint-niklaas.be" TargetMode="External"/><Relationship Id="rId2" Type="http://schemas.openxmlformats.org/officeDocument/2006/relationships/hyperlink" Target="http://www.naarschoolinsintniklaas.be/" TargetMode="Externa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image" Target="../media/image11.jpeg"/><Relationship Id="rId1" Type="http://schemas.openxmlformats.org/officeDocument/2006/relationships/slideLayout" Target="../slideLayouts/slideLayout7.xml"/><Relationship Id="rId6" Type="http://schemas.openxmlformats.org/officeDocument/2006/relationships/image" Target="../media/image15.jpeg"/><Relationship Id="rId11" Type="http://schemas.openxmlformats.org/officeDocument/2006/relationships/image" Target="../media/image20.jpeg"/><Relationship Id="rId5" Type="http://schemas.openxmlformats.org/officeDocument/2006/relationships/image" Target="../media/image14.jpeg"/><Relationship Id="rId10" Type="http://schemas.openxmlformats.org/officeDocument/2006/relationships/image" Target="../media/image19.JPG"/><Relationship Id="rId4" Type="http://schemas.openxmlformats.org/officeDocument/2006/relationships/image" Target="../media/image13.jpeg"/><Relationship Id="rId9" Type="http://schemas.openxmlformats.org/officeDocument/2006/relationships/image" Target="../media/image18.jpg"/></Relationships>
</file>

<file path=ppt/slides/_rels/slide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g"/><Relationship Id="rId1" Type="http://schemas.openxmlformats.org/officeDocument/2006/relationships/slideLayout" Target="../slideLayouts/slideLayout7.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illustratie, vectorafbeeldingen&#10;&#10;Automatisch gegenereerde beschrijving">
            <a:extLst>
              <a:ext uri="{FF2B5EF4-FFF2-40B4-BE49-F238E27FC236}">
                <a16:creationId xmlns:a16="http://schemas.microsoft.com/office/drawing/2014/main" id="{1A3C711B-E0D3-4023-B42C-EDA5BE0A82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5624" y="0"/>
            <a:ext cx="9700752" cy="6858000"/>
          </a:xfrm>
          <a:prstGeom prst="rect">
            <a:avLst/>
          </a:prstGeom>
        </p:spPr>
      </p:pic>
    </p:spTree>
    <p:extLst>
      <p:ext uri="{BB962C8B-B14F-4D97-AF65-F5344CB8AC3E}">
        <p14:creationId xmlns:p14="http://schemas.microsoft.com/office/powerpoint/2010/main" val="192040415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id="{98B61E20-E4E7-445A-8152-9B48A4C9F1CA}"/>
              </a:ext>
            </a:extLst>
          </p:cNvPr>
          <p:cNvSpPr/>
          <p:nvPr/>
        </p:nvSpPr>
        <p:spPr>
          <a:xfrm>
            <a:off x="612841" y="609015"/>
            <a:ext cx="7890137" cy="2092881"/>
          </a:xfrm>
          <a:prstGeom prst="rect">
            <a:avLst/>
          </a:prstGeom>
        </p:spPr>
        <p:txBody>
          <a:bodyPr wrap="square">
            <a:spAutoFit/>
          </a:bodyPr>
          <a:lstStyle/>
          <a:p>
            <a:r>
              <a:rPr lang="nl-BE" sz="4000" dirty="0">
                <a:solidFill>
                  <a:schemeClr val="bg1"/>
                </a:solidFill>
                <a:latin typeface="Tahoma" panose="020B0604030504040204" pitchFamily="34" charset="0"/>
                <a:ea typeface="Tahoma" panose="020B0604030504040204" pitchFamily="34" charset="0"/>
                <a:cs typeface="Tahoma" panose="020B0604030504040204" pitchFamily="34" charset="0"/>
              </a:rPr>
              <a:t>Zorgzame school </a:t>
            </a:r>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want we geloven sterk in de groeimogelijkheden van iedere kleuter! Soms is groeien best lastig: het gaat een beetje sneller… of misschien een beetje trager dan verwacht.</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We staan garant voor een krachtige leeromgeving. </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Via differentiatie en aangepaste begeleiding bieden we </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elke kleuter de beste leer- en ontplooiingskansen.</a:t>
            </a:r>
            <a:endParaRPr lang="nl-BE" dirty="0"/>
          </a:p>
        </p:txBody>
      </p:sp>
      <p:sp>
        <p:nvSpPr>
          <p:cNvPr id="3" name="Rechthoek 2">
            <a:extLst>
              <a:ext uri="{FF2B5EF4-FFF2-40B4-BE49-F238E27FC236}">
                <a16:creationId xmlns:a16="http://schemas.microsoft.com/office/drawing/2014/main" id="{E3C6AE56-6FE6-414B-A503-EE48F8A9B95C}"/>
              </a:ext>
            </a:extLst>
          </p:cNvPr>
          <p:cNvSpPr/>
          <p:nvPr/>
        </p:nvSpPr>
        <p:spPr>
          <a:xfrm>
            <a:off x="3242821" y="3477485"/>
            <a:ext cx="8522322" cy="2646878"/>
          </a:xfrm>
          <a:prstGeom prst="rect">
            <a:avLst/>
          </a:prstGeom>
        </p:spPr>
        <p:txBody>
          <a:bodyPr wrap="square">
            <a:spAutoFit/>
          </a:bodyPr>
          <a:lstStyle/>
          <a:p>
            <a:r>
              <a:rPr lang="nl-BE" sz="4000" dirty="0">
                <a:solidFill>
                  <a:schemeClr val="bg1"/>
                </a:solidFill>
                <a:latin typeface="Tahoma" panose="020B0604030504040204" pitchFamily="34" charset="0"/>
                <a:ea typeface="Tahoma" panose="020B0604030504040204" pitchFamily="34" charset="0"/>
                <a:cs typeface="Tahoma" panose="020B0604030504040204" pitchFamily="34" charset="0"/>
              </a:rPr>
              <a:t>Veiligheid</a:t>
            </a:r>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 vinden we belangrijk! Kleuters moeten zich goed en veilig voelen in de klasgroep en hun omgeving. Hun welbevinden en betrokkenheid is onze prioriteit!</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Via de autoluwe </a:t>
            </a:r>
            <a:r>
              <a:rPr lang="nl-BE" dirty="0" err="1">
                <a:solidFill>
                  <a:schemeClr val="bg1"/>
                </a:solidFill>
                <a:latin typeface="Tahoma" panose="020B0604030504040204" pitchFamily="34" charset="0"/>
                <a:ea typeface="Tahoma" panose="020B0604030504040204" pitchFamily="34" charset="0"/>
                <a:cs typeface="Tahoma" panose="020B0604030504040204" pitchFamily="34" charset="0"/>
              </a:rPr>
              <a:t>schoolstraat</a:t>
            </a:r>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 wordt er een veilige omgeving aan de schoolpoort gegarandeerd. </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De mooie schooltuin zorgt dat er kan geëxploreerd worden tijdens alle seizoenen.</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De duidelijke regels, ordelijke klassen, gebruik van pictogrammen zorgen ervoor dat uw kleuter zich snel op zijn gemak zal voelen.</a:t>
            </a:r>
            <a:endParaRPr lang="nl-BE" dirty="0"/>
          </a:p>
        </p:txBody>
      </p:sp>
      <p:pic>
        <p:nvPicPr>
          <p:cNvPr id="7" name="Afbeelding 6">
            <a:extLst>
              <a:ext uri="{FF2B5EF4-FFF2-40B4-BE49-F238E27FC236}">
                <a16:creationId xmlns:a16="http://schemas.microsoft.com/office/drawing/2014/main" id="{9E70C7F8-3372-4425-9141-243B66DE73FE}"/>
              </a:ext>
            </a:extLst>
          </p:cNvPr>
          <p:cNvPicPr>
            <a:picLocks noChangeAspect="1"/>
          </p:cNvPicPr>
          <p:nvPr/>
        </p:nvPicPr>
        <p:blipFill rotWithShape="1">
          <a:blip r:embed="rId2">
            <a:extLst>
              <a:ext uri="{28A0092B-C50C-407E-A947-70E740481C1C}">
                <a14:useLocalDpi xmlns:a14="http://schemas.microsoft.com/office/drawing/2010/main" val="0"/>
              </a:ext>
            </a:extLst>
          </a:blip>
          <a:srcRect l="39670" t="-436" r="16441"/>
          <a:stretch/>
        </p:blipFill>
        <p:spPr>
          <a:xfrm rot="5400000">
            <a:off x="1225533" y="4637052"/>
            <a:ext cx="1263192" cy="2168067"/>
          </a:xfrm>
          <a:prstGeom prst="rect">
            <a:avLst/>
          </a:prstGeom>
        </p:spPr>
      </p:pic>
      <p:pic>
        <p:nvPicPr>
          <p:cNvPr id="9" name="Afbeelding 8">
            <a:extLst>
              <a:ext uri="{FF2B5EF4-FFF2-40B4-BE49-F238E27FC236}">
                <a16:creationId xmlns:a16="http://schemas.microsoft.com/office/drawing/2014/main" id="{FBAA8AD9-F6B2-4DE4-9CE5-5014CCEDE4A1}"/>
              </a:ext>
            </a:extLst>
          </p:cNvPr>
          <p:cNvPicPr>
            <a:picLocks noChangeAspect="1"/>
          </p:cNvPicPr>
          <p:nvPr/>
        </p:nvPicPr>
        <p:blipFill rotWithShape="1">
          <a:blip r:embed="rId3">
            <a:extLst>
              <a:ext uri="{28A0092B-C50C-407E-A947-70E740481C1C}">
                <a14:useLocalDpi xmlns:a14="http://schemas.microsoft.com/office/drawing/2010/main" val="0"/>
              </a:ext>
            </a:extLst>
          </a:blip>
          <a:srcRect l="10235" b="25544"/>
          <a:stretch/>
        </p:blipFill>
        <p:spPr>
          <a:xfrm rot="5400000">
            <a:off x="9395235" y="1351324"/>
            <a:ext cx="2561732" cy="1593621"/>
          </a:xfrm>
          <a:prstGeom prst="rect">
            <a:avLst/>
          </a:prstGeom>
        </p:spPr>
      </p:pic>
      <p:pic>
        <p:nvPicPr>
          <p:cNvPr id="5" name="Afbeelding 4">
            <a:extLst>
              <a:ext uri="{FF2B5EF4-FFF2-40B4-BE49-F238E27FC236}">
                <a16:creationId xmlns:a16="http://schemas.microsoft.com/office/drawing/2014/main" id="{5A269626-3E9D-4B41-B6E7-EDD8B3B86632}"/>
              </a:ext>
            </a:extLst>
          </p:cNvPr>
          <p:cNvPicPr>
            <a:picLocks noChangeAspect="1"/>
          </p:cNvPicPr>
          <p:nvPr/>
        </p:nvPicPr>
        <p:blipFill rotWithShape="1">
          <a:blip r:embed="rId4">
            <a:extLst>
              <a:ext uri="{28A0092B-C50C-407E-A947-70E740481C1C}">
                <a14:useLocalDpi xmlns:a14="http://schemas.microsoft.com/office/drawing/2010/main" val="0"/>
              </a:ext>
            </a:extLst>
          </a:blip>
          <a:srcRect t="7611" r="3378"/>
          <a:stretch/>
        </p:blipFill>
        <p:spPr>
          <a:xfrm>
            <a:off x="7379617" y="1783658"/>
            <a:ext cx="2246721" cy="1611224"/>
          </a:xfrm>
          <a:prstGeom prst="rect">
            <a:avLst/>
          </a:prstGeom>
        </p:spPr>
      </p:pic>
      <p:pic>
        <p:nvPicPr>
          <p:cNvPr id="6" name="Afbeelding 5">
            <a:extLst>
              <a:ext uri="{FF2B5EF4-FFF2-40B4-BE49-F238E27FC236}">
                <a16:creationId xmlns:a16="http://schemas.microsoft.com/office/drawing/2014/main" id="{244D2156-1BE8-4838-967B-F2DDCC49EE0E}"/>
              </a:ext>
            </a:extLst>
          </p:cNvPr>
          <p:cNvPicPr>
            <a:picLocks noChangeAspect="1"/>
          </p:cNvPicPr>
          <p:nvPr/>
        </p:nvPicPr>
        <p:blipFill rotWithShape="1">
          <a:blip r:embed="rId5">
            <a:extLst>
              <a:ext uri="{28A0092B-C50C-407E-A947-70E740481C1C}">
                <a14:useLocalDpi xmlns:a14="http://schemas.microsoft.com/office/drawing/2010/main" val="0"/>
              </a:ext>
            </a:extLst>
          </a:blip>
          <a:srcRect l="8259" t="6859" b="14170"/>
          <a:stretch/>
        </p:blipFill>
        <p:spPr>
          <a:xfrm rot="5400000">
            <a:off x="1190070" y="3220106"/>
            <a:ext cx="2092881" cy="1351174"/>
          </a:xfrm>
          <a:prstGeom prst="rect">
            <a:avLst/>
          </a:prstGeom>
        </p:spPr>
      </p:pic>
    </p:spTree>
    <p:extLst>
      <p:ext uri="{BB962C8B-B14F-4D97-AF65-F5344CB8AC3E}">
        <p14:creationId xmlns:p14="http://schemas.microsoft.com/office/powerpoint/2010/main" val="34937960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84DBC5D0-325E-450A-BE20-D383E5737EBE}"/>
              </a:ext>
            </a:extLst>
          </p:cNvPr>
          <p:cNvPicPr>
            <a:picLocks noChangeAspect="1"/>
          </p:cNvPicPr>
          <p:nvPr/>
        </p:nvPicPr>
        <p:blipFill rotWithShape="1">
          <a:blip r:embed="rId2">
            <a:extLst>
              <a:ext uri="{28A0092B-C50C-407E-A947-70E740481C1C}">
                <a14:useLocalDpi xmlns:a14="http://schemas.microsoft.com/office/drawing/2010/main" val="0"/>
              </a:ext>
            </a:extLst>
          </a:blip>
          <a:srcRect l="16733" t="36907" r="9511" b="37010"/>
          <a:stretch/>
        </p:blipFill>
        <p:spPr>
          <a:xfrm>
            <a:off x="1861910" y="2280986"/>
            <a:ext cx="9184106" cy="2296028"/>
          </a:xfrm>
          <a:prstGeom prst="rect">
            <a:avLst/>
          </a:prstGeom>
        </p:spPr>
      </p:pic>
      <p:sp>
        <p:nvSpPr>
          <p:cNvPr id="2" name="Tekstvak 1">
            <a:extLst>
              <a:ext uri="{FF2B5EF4-FFF2-40B4-BE49-F238E27FC236}">
                <a16:creationId xmlns:a16="http://schemas.microsoft.com/office/drawing/2014/main" id="{E83B1F72-612C-420E-997E-3EC0BF8B2A63}"/>
              </a:ext>
            </a:extLst>
          </p:cNvPr>
          <p:cNvSpPr txBox="1"/>
          <p:nvPr/>
        </p:nvSpPr>
        <p:spPr>
          <a:xfrm>
            <a:off x="512064" y="499872"/>
            <a:ext cx="5749394" cy="1323439"/>
          </a:xfrm>
          <a:prstGeom prst="rect">
            <a:avLst/>
          </a:prstGeom>
          <a:noFill/>
        </p:spPr>
        <p:txBody>
          <a:bodyPr wrap="none" rtlCol="0">
            <a:spAutoFit/>
          </a:bodyPr>
          <a:lstStyle/>
          <a:p>
            <a:r>
              <a:rPr lang="nl-BE" sz="4000" b="1" dirty="0">
                <a:solidFill>
                  <a:schemeClr val="tx1">
                    <a:lumMod val="75000"/>
                    <a:lumOff val="25000"/>
                  </a:schemeClr>
                </a:solidFill>
                <a:latin typeface="PT Sans" panose="020B0503020203020204" pitchFamily="34" charset="0"/>
              </a:rPr>
              <a:t>Wil je graag meer weten?</a:t>
            </a:r>
          </a:p>
          <a:p>
            <a:r>
              <a:rPr lang="nl-BE" sz="4000" b="1" dirty="0">
                <a:solidFill>
                  <a:schemeClr val="tx1">
                    <a:lumMod val="75000"/>
                    <a:lumOff val="25000"/>
                  </a:schemeClr>
                </a:solidFill>
                <a:latin typeface="PT Sans" panose="020B0503020203020204" pitchFamily="34" charset="0"/>
              </a:rPr>
              <a:t>Heb je nog vragen?</a:t>
            </a:r>
          </a:p>
        </p:txBody>
      </p:sp>
      <p:sp>
        <p:nvSpPr>
          <p:cNvPr id="3" name="Tekstvak 2">
            <a:extLst>
              <a:ext uri="{FF2B5EF4-FFF2-40B4-BE49-F238E27FC236}">
                <a16:creationId xmlns:a16="http://schemas.microsoft.com/office/drawing/2014/main" id="{A10186F9-2361-4D20-9CF4-D24C59FE2BE9}"/>
              </a:ext>
            </a:extLst>
          </p:cNvPr>
          <p:cNvSpPr txBox="1"/>
          <p:nvPr/>
        </p:nvSpPr>
        <p:spPr>
          <a:xfrm>
            <a:off x="4790451" y="4977845"/>
            <a:ext cx="3131114" cy="923330"/>
          </a:xfrm>
          <a:prstGeom prst="rect">
            <a:avLst/>
          </a:prstGeom>
          <a:noFill/>
        </p:spPr>
        <p:txBody>
          <a:bodyPr wrap="none" rtlCol="0">
            <a:spAutoFit/>
          </a:bodyPr>
          <a:lstStyle/>
          <a:p>
            <a:r>
              <a:rPr lang="nl-BE" dirty="0">
                <a:hlinkClick r:id="rId3"/>
              </a:rPr>
              <a:t>Directeur.ks@basishfam.be</a:t>
            </a:r>
            <a:endParaRPr lang="nl-BE" dirty="0"/>
          </a:p>
          <a:p>
            <a:r>
              <a:rPr lang="nl-BE" dirty="0">
                <a:hlinkClick r:id="rId4"/>
              </a:rPr>
              <a:t>Joanne.pauwels@basishfam.be</a:t>
            </a:r>
            <a:endParaRPr lang="nl-BE" dirty="0"/>
          </a:p>
          <a:p>
            <a:endParaRPr lang="nl-BE" dirty="0"/>
          </a:p>
        </p:txBody>
      </p:sp>
      <p:sp>
        <p:nvSpPr>
          <p:cNvPr id="4" name="Tekstvak 3">
            <a:extLst>
              <a:ext uri="{FF2B5EF4-FFF2-40B4-BE49-F238E27FC236}">
                <a16:creationId xmlns:a16="http://schemas.microsoft.com/office/drawing/2014/main" id="{0B72F527-8141-4649-B11E-AAA829CDAA6E}"/>
              </a:ext>
            </a:extLst>
          </p:cNvPr>
          <p:cNvSpPr txBox="1"/>
          <p:nvPr/>
        </p:nvSpPr>
        <p:spPr>
          <a:xfrm>
            <a:off x="8229599" y="4951215"/>
            <a:ext cx="1762125" cy="369332"/>
          </a:xfrm>
          <a:prstGeom prst="rect">
            <a:avLst/>
          </a:prstGeom>
          <a:noFill/>
        </p:spPr>
        <p:txBody>
          <a:bodyPr wrap="square" rtlCol="0">
            <a:spAutoFit/>
          </a:bodyPr>
          <a:lstStyle/>
          <a:p>
            <a:r>
              <a:rPr lang="nl-BE" dirty="0"/>
              <a:t>03/777.82.82</a:t>
            </a:r>
          </a:p>
        </p:txBody>
      </p:sp>
      <p:sp>
        <p:nvSpPr>
          <p:cNvPr id="5" name="Tekstvak 4">
            <a:extLst>
              <a:ext uri="{FF2B5EF4-FFF2-40B4-BE49-F238E27FC236}">
                <a16:creationId xmlns:a16="http://schemas.microsoft.com/office/drawing/2014/main" id="{D8D20C83-A6B0-4728-B000-0D68396FA917}"/>
              </a:ext>
            </a:extLst>
          </p:cNvPr>
          <p:cNvSpPr txBox="1"/>
          <p:nvPr/>
        </p:nvSpPr>
        <p:spPr>
          <a:xfrm>
            <a:off x="1087051" y="4951215"/>
            <a:ext cx="3085204" cy="646331"/>
          </a:xfrm>
          <a:prstGeom prst="rect">
            <a:avLst/>
          </a:prstGeom>
          <a:noFill/>
        </p:spPr>
        <p:txBody>
          <a:bodyPr wrap="none" rtlCol="0">
            <a:spAutoFit/>
          </a:bodyPr>
          <a:lstStyle/>
          <a:p>
            <a:pPr algn="ctr"/>
            <a:r>
              <a:rPr lang="nl-BE" dirty="0"/>
              <a:t>Directie: Marlies Pype</a:t>
            </a:r>
          </a:p>
          <a:p>
            <a:pPr algn="ctr"/>
            <a:r>
              <a:rPr lang="nl-BE" dirty="0"/>
              <a:t>Inschrijvingen: Joanne Pauwels</a:t>
            </a:r>
          </a:p>
        </p:txBody>
      </p:sp>
    </p:spTree>
    <p:extLst>
      <p:ext uri="{BB962C8B-B14F-4D97-AF65-F5344CB8AC3E}">
        <p14:creationId xmlns:p14="http://schemas.microsoft.com/office/powerpoint/2010/main" val="1516913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0BEDFF95-253A-4686-B0AD-00D6E9CA9420}"/>
              </a:ext>
            </a:extLst>
          </p:cNvPr>
          <p:cNvSpPr txBox="1"/>
          <p:nvPr/>
        </p:nvSpPr>
        <p:spPr>
          <a:xfrm>
            <a:off x="1852210" y="1267968"/>
            <a:ext cx="8487580" cy="707886"/>
          </a:xfrm>
          <a:prstGeom prst="rect">
            <a:avLst/>
          </a:prstGeom>
          <a:noFill/>
        </p:spPr>
        <p:txBody>
          <a:bodyPr wrap="none" rtlCol="0">
            <a:spAutoFit/>
          </a:bodyPr>
          <a:lstStyle/>
          <a:p>
            <a:r>
              <a:rPr lang="nl-BE" sz="4000" b="1" dirty="0">
                <a:solidFill>
                  <a:schemeClr val="bg1"/>
                </a:solidFill>
                <a:latin typeface="PT Sans" panose="020B0503020203020204" pitchFamily="34" charset="0"/>
              </a:rPr>
              <a:t>En bezoek vooral onze schoolwebsite,</a:t>
            </a:r>
          </a:p>
        </p:txBody>
      </p:sp>
      <p:sp>
        <p:nvSpPr>
          <p:cNvPr id="3" name="Tekstvak 2">
            <a:extLst>
              <a:ext uri="{FF2B5EF4-FFF2-40B4-BE49-F238E27FC236}">
                <a16:creationId xmlns:a16="http://schemas.microsoft.com/office/drawing/2014/main" id="{6399A936-688A-458B-84FA-773F69A74EF8}"/>
              </a:ext>
            </a:extLst>
          </p:cNvPr>
          <p:cNvSpPr txBox="1"/>
          <p:nvPr/>
        </p:nvSpPr>
        <p:spPr>
          <a:xfrm>
            <a:off x="3712463" y="2238416"/>
            <a:ext cx="4462055" cy="1323439"/>
          </a:xfrm>
          <a:prstGeom prst="rect">
            <a:avLst/>
          </a:prstGeom>
          <a:noFill/>
        </p:spPr>
        <p:txBody>
          <a:bodyPr wrap="none" rtlCol="0">
            <a:spAutoFit/>
          </a:bodyPr>
          <a:lstStyle/>
          <a:p>
            <a:r>
              <a:rPr lang="nl-BE" sz="4000" dirty="0">
                <a:solidFill>
                  <a:schemeClr val="tx1">
                    <a:lumMod val="75000"/>
                    <a:lumOff val="25000"/>
                  </a:schemeClr>
                </a:solidFill>
                <a:latin typeface="PT Sans" panose="020B0503020203020204" pitchFamily="34" charset="0"/>
                <a:hlinkClick r:id="rId2"/>
              </a:rPr>
              <a:t>www.basishfam.be</a:t>
            </a:r>
            <a:endParaRPr lang="nl-BE" sz="4000" dirty="0">
              <a:solidFill>
                <a:schemeClr val="tx1">
                  <a:lumMod val="75000"/>
                  <a:lumOff val="25000"/>
                </a:schemeClr>
              </a:solidFill>
              <a:latin typeface="PT Sans" panose="020B0503020203020204" pitchFamily="34" charset="0"/>
            </a:endParaRPr>
          </a:p>
          <a:p>
            <a:endParaRPr lang="nl-BE" sz="4000" dirty="0">
              <a:solidFill>
                <a:schemeClr val="tx1">
                  <a:lumMod val="75000"/>
                  <a:lumOff val="25000"/>
                </a:schemeClr>
              </a:solidFill>
              <a:latin typeface="PT Sans" panose="020B0503020203020204" pitchFamily="34" charset="0"/>
            </a:endParaRPr>
          </a:p>
        </p:txBody>
      </p:sp>
      <p:sp>
        <p:nvSpPr>
          <p:cNvPr id="4" name="Tekstvak 3">
            <a:extLst>
              <a:ext uri="{FF2B5EF4-FFF2-40B4-BE49-F238E27FC236}">
                <a16:creationId xmlns:a16="http://schemas.microsoft.com/office/drawing/2014/main" id="{EE13F7F5-C09A-4BE5-AC39-AA87B4FB06BC}"/>
              </a:ext>
            </a:extLst>
          </p:cNvPr>
          <p:cNvSpPr txBox="1"/>
          <p:nvPr/>
        </p:nvSpPr>
        <p:spPr>
          <a:xfrm>
            <a:off x="1646423" y="3037551"/>
            <a:ext cx="9151416" cy="707886"/>
          </a:xfrm>
          <a:prstGeom prst="rect">
            <a:avLst/>
          </a:prstGeom>
          <a:noFill/>
        </p:spPr>
        <p:txBody>
          <a:bodyPr wrap="none" rtlCol="0">
            <a:spAutoFit/>
          </a:bodyPr>
          <a:lstStyle/>
          <a:p>
            <a:r>
              <a:rPr lang="nl-BE" sz="4000" b="1" dirty="0">
                <a:solidFill>
                  <a:schemeClr val="bg1"/>
                </a:solidFill>
                <a:latin typeface="PT Sans" panose="020B0503020203020204" pitchFamily="34" charset="0"/>
              </a:rPr>
              <a:t>daar kom je nog meer over ons te weten!</a:t>
            </a:r>
          </a:p>
        </p:txBody>
      </p:sp>
      <p:sp>
        <p:nvSpPr>
          <p:cNvPr id="5" name="Rechthoek 4">
            <a:extLst>
              <a:ext uri="{FF2B5EF4-FFF2-40B4-BE49-F238E27FC236}">
                <a16:creationId xmlns:a16="http://schemas.microsoft.com/office/drawing/2014/main" id="{93892FD2-5E8C-477D-B010-CF234BCB1BCB}"/>
              </a:ext>
            </a:extLst>
          </p:cNvPr>
          <p:cNvSpPr/>
          <p:nvPr/>
        </p:nvSpPr>
        <p:spPr>
          <a:xfrm>
            <a:off x="3712463" y="4902446"/>
            <a:ext cx="4993675" cy="369332"/>
          </a:xfrm>
          <a:prstGeom prst="rect">
            <a:avLst/>
          </a:prstGeom>
        </p:spPr>
        <p:txBody>
          <a:bodyPr wrap="none">
            <a:spAutoFit/>
          </a:bodyPr>
          <a:lstStyle/>
          <a:p>
            <a:r>
              <a:rPr lang="nl-BE" dirty="0">
                <a:solidFill>
                  <a:schemeClr val="tx1">
                    <a:lumMod val="75000"/>
                    <a:lumOff val="25000"/>
                  </a:schemeClr>
                </a:solidFill>
                <a:latin typeface="PT Sans" panose="020B0503020203020204" pitchFamily="34" charset="0"/>
                <a:hlinkClick r:id="rId3"/>
              </a:rPr>
              <a:t>Het kostenplaatje van onze school vind je </a:t>
            </a:r>
            <a:r>
              <a:rPr lang="nl-BE" b="1" dirty="0">
                <a:solidFill>
                  <a:schemeClr val="tx1">
                    <a:lumMod val="75000"/>
                    <a:lumOff val="25000"/>
                  </a:schemeClr>
                </a:solidFill>
                <a:latin typeface="PT Sans" panose="020B0503020203020204" pitchFamily="34" charset="0"/>
                <a:hlinkClick r:id="rId3"/>
              </a:rPr>
              <a:t>hier:</a:t>
            </a:r>
            <a:endParaRPr lang="nl-BE" b="1" dirty="0">
              <a:solidFill>
                <a:schemeClr val="tx1">
                  <a:lumMod val="75000"/>
                  <a:lumOff val="25000"/>
                </a:schemeClr>
              </a:solidFill>
              <a:latin typeface="PT Sans" panose="020B0503020203020204" pitchFamily="34" charset="0"/>
            </a:endParaRPr>
          </a:p>
        </p:txBody>
      </p:sp>
      <p:sp>
        <p:nvSpPr>
          <p:cNvPr id="7" name="Rechthoek 6">
            <a:extLst>
              <a:ext uri="{FF2B5EF4-FFF2-40B4-BE49-F238E27FC236}">
                <a16:creationId xmlns:a16="http://schemas.microsoft.com/office/drawing/2014/main" id="{2ABEF100-F31A-4430-9CB7-D921C08718C5}"/>
              </a:ext>
            </a:extLst>
          </p:cNvPr>
          <p:cNvSpPr/>
          <p:nvPr/>
        </p:nvSpPr>
        <p:spPr>
          <a:xfrm>
            <a:off x="2120921" y="3875365"/>
            <a:ext cx="7645138" cy="398635"/>
          </a:xfrm>
          <a:prstGeom prst="rect">
            <a:avLst/>
          </a:prstGeom>
        </p:spPr>
        <p:txBody>
          <a:bodyPr wrap="square">
            <a:spAutoFit/>
          </a:bodyPr>
          <a:lstStyle/>
          <a:p>
            <a:pPr>
              <a:lnSpc>
                <a:spcPct val="107000"/>
              </a:lnSpc>
              <a:spcAft>
                <a:spcPts val="0"/>
              </a:spcAft>
            </a:pPr>
            <a:r>
              <a:rPr lang="nl-BE" sz="2000" dirty="0">
                <a:solidFill>
                  <a:srgbClr val="0070C0"/>
                </a:solidFill>
                <a:latin typeface="Tahoma" panose="020B0604030504040204" pitchFamily="34" charset="0"/>
                <a:ea typeface="Calibri" panose="020F0502020204030204" pitchFamily="34" charset="0"/>
                <a:cs typeface="Times New Roman" panose="02020603050405020304" pitchFamily="18" charset="0"/>
              </a:rPr>
              <a:t>Facebook: </a:t>
            </a:r>
            <a:r>
              <a:rPr lang="nl-BE" dirty="0">
                <a:solidFill>
                  <a:srgbClr val="0070C0"/>
                </a:solidFill>
                <a:latin typeface="Tahoma" panose="020B0604030504040204" pitchFamily="34" charset="0"/>
                <a:ea typeface="Calibri" panose="020F0502020204030204" pitchFamily="34" charset="0"/>
                <a:cs typeface="Times New Roman" panose="02020603050405020304" pitchFamily="18" charset="0"/>
              </a:rPr>
              <a:t>https://facebook.com/Kleuter en lagere school Heilige Familie</a:t>
            </a:r>
            <a:endParaRPr lang="nl-BE"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9713500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D8562A1C-F432-475E-8913-1CC1F0042D74}"/>
              </a:ext>
            </a:extLst>
          </p:cNvPr>
          <p:cNvSpPr txBox="1"/>
          <p:nvPr/>
        </p:nvSpPr>
        <p:spPr>
          <a:xfrm>
            <a:off x="768096" y="536448"/>
            <a:ext cx="7152535" cy="707886"/>
          </a:xfrm>
          <a:prstGeom prst="rect">
            <a:avLst/>
          </a:prstGeom>
          <a:noFill/>
        </p:spPr>
        <p:txBody>
          <a:bodyPr wrap="none" rtlCol="0">
            <a:spAutoFit/>
          </a:bodyPr>
          <a:lstStyle/>
          <a:p>
            <a:r>
              <a:rPr lang="nl-BE" sz="4000" b="1" dirty="0">
                <a:solidFill>
                  <a:schemeClr val="tx1">
                    <a:lumMod val="75000"/>
                    <a:lumOff val="25000"/>
                  </a:schemeClr>
                </a:solidFill>
                <a:latin typeface="PT Sans" panose="020B0503020203020204" pitchFamily="34" charset="0"/>
              </a:rPr>
              <a:t>Wil je je kind graag inschrijven?</a:t>
            </a:r>
          </a:p>
        </p:txBody>
      </p:sp>
      <p:sp>
        <p:nvSpPr>
          <p:cNvPr id="3" name="Tekstvak 2">
            <a:extLst>
              <a:ext uri="{FF2B5EF4-FFF2-40B4-BE49-F238E27FC236}">
                <a16:creationId xmlns:a16="http://schemas.microsoft.com/office/drawing/2014/main" id="{18FB9980-C33C-43D3-9DAC-2C93C20C7652}"/>
              </a:ext>
            </a:extLst>
          </p:cNvPr>
          <p:cNvSpPr txBox="1"/>
          <p:nvPr/>
        </p:nvSpPr>
        <p:spPr>
          <a:xfrm>
            <a:off x="768096" y="1460393"/>
            <a:ext cx="7863691" cy="954107"/>
          </a:xfrm>
          <a:prstGeom prst="rect">
            <a:avLst/>
          </a:prstGeom>
          <a:noFill/>
        </p:spPr>
        <p:txBody>
          <a:bodyPr wrap="none" rtlCol="0">
            <a:spAutoFit/>
          </a:bodyPr>
          <a:lstStyle/>
          <a:p>
            <a:r>
              <a:rPr lang="nl-BE" sz="2800" b="1" dirty="0">
                <a:solidFill>
                  <a:schemeClr val="bg1"/>
                </a:solidFill>
                <a:latin typeface="PT Sans" panose="020B0503020203020204" pitchFamily="34" charset="0"/>
              </a:rPr>
              <a:t>Dan moet je hem/haar eerst online aanmelden via</a:t>
            </a:r>
          </a:p>
          <a:p>
            <a:r>
              <a:rPr lang="nl-BE" sz="2800" dirty="0">
                <a:hlinkClick r:id="rId2"/>
              </a:rPr>
              <a:t>http://www.naarschoolinsintniklaas.be/</a:t>
            </a:r>
            <a:endParaRPr lang="nl-BE" sz="2800" b="1" dirty="0">
              <a:solidFill>
                <a:schemeClr val="accent4"/>
              </a:solidFill>
              <a:latin typeface="PT Sans" panose="020B0503020203020204" pitchFamily="34" charset="0"/>
            </a:endParaRPr>
          </a:p>
        </p:txBody>
      </p:sp>
      <p:sp>
        <p:nvSpPr>
          <p:cNvPr id="4" name="Tekstvak 3">
            <a:extLst>
              <a:ext uri="{FF2B5EF4-FFF2-40B4-BE49-F238E27FC236}">
                <a16:creationId xmlns:a16="http://schemas.microsoft.com/office/drawing/2014/main" id="{FCC4B105-0785-4CA5-B219-6CDD4EDD6E12}"/>
              </a:ext>
            </a:extLst>
          </p:cNvPr>
          <p:cNvSpPr txBox="1"/>
          <p:nvPr/>
        </p:nvSpPr>
        <p:spPr>
          <a:xfrm>
            <a:off x="768096" y="2630560"/>
            <a:ext cx="10002418" cy="4524315"/>
          </a:xfrm>
          <a:prstGeom prst="rect">
            <a:avLst/>
          </a:prstGeom>
          <a:noFill/>
        </p:spPr>
        <p:txBody>
          <a:bodyPr wrap="none" rtlCol="0">
            <a:spAutoFit/>
          </a:bodyPr>
          <a:lstStyle/>
          <a:p>
            <a:r>
              <a:rPr lang="nl-BE" dirty="0">
                <a:solidFill>
                  <a:schemeClr val="tx1">
                    <a:lumMod val="75000"/>
                    <a:lumOff val="25000"/>
                  </a:schemeClr>
                </a:solidFill>
                <a:latin typeface="PT Sans" panose="020B0503020203020204" pitchFamily="34" charset="0"/>
              </a:rPr>
              <a:t>Op deze website vind je alle info over aanmelden en inschrijven voor een school in Sint-Niklaas.</a:t>
            </a:r>
          </a:p>
          <a:p>
            <a:r>
              <a:rPr lang="nl-BE" dirty="0">
                <a:solidFill>
                  <a:schemeClr val="tx1">
                    <a:lumMod val="75000"/>
                    <a:lumOff val="25000"/>
                  </a:schemeClr>
                </a:solidFill>
                <a:latin typeface="PT Sans" panose="020B0503020203020204" pitchFamily="34" charset="0"/>
              </a:rPr>
              <a:t>Heb je toch nog vragen? Of heb je graag hulp bij het aanmelden en/of inschrijven?</a:t>
            </a:r>
          </a:p>
          <a:p>
            <a:r>
              <a:rPr lang="nl-BE" dirty="0">
                <a:solidFill>
                  <a:schemeClr val="tx1">
                    <a:lumMod val="75000"/>
                    <a:lumOff val="25000"/>
                  </a:schemeClr>
                </a:solidFill>
                <a:latin typeface="PT Sans" panose="020B0503020203020204" pitchFamily="34" charset="0"/>
              </a:rPr>
              <a:t>Neem deel aan één van de </a:t>
            </a:r>
            <a:r>
              <a:rPr lang="nl-BE" b="1" dirty="0" err="1">
                <a:solidFill>
                  <a:schemeClr val="tx1">
                    <a:lumMod val="75000"/>
                    <a:lumOff val="25000"/>
                  </a:schemeClr>
                </a:solidFill>
                <a:latin typeface="PT Sans" panose="020B0503020203020204" pitchFamily="34" charset="0"/>
              </a:rPr>
              <a:t>peuterspeelmomenten</a:t>
            </a:r>
            <a:r>
              <a:rPr lang="nl-BE" b="1" dirty="0">
                <a:solidFill>
                  <a:schemeClr val="tx1">
                    <a:lumMod val="75000"/>
                    <a:lumOff val="25000"/>
                  </a:schemeClr>
                </a:solidFill>
                <a:latin typeface="PT Sans" panose="020B0503020203020204" pitchFamily="34" charset="0"/>
              </a:rPr>
              <a:t>/informatiemomenten </a:t>
            </a:r>
            <a:r>
              <a:rPr lang="nl-BE" dirty="0">
                <a:solidFill>
                  <a:schemeClr val="tx1">
                    <a:lumMod val="75000"/>
                    <a:lumOff val="25000"/>
                  </a:schemeClr>
                </a:solidFill>
                <a:latin typeface="PT Sans" panose="020B0503020203020204" pitchFamily="34" charset="0"/>
              </a:rPr>
              <a:t>van stad Sint-Niklaas </a:t>
            </a:r>
          </a:p>
          <a:p>
            <a:r>
              <a:rPr lang="nl-BE" dirty="0">
                <a:solidFill>
                  <a:schemeClr val="tx1">
                    <a:lumMod val="75000"/>
                    <a:lumOff val="25000"/>
                  </a:schemeClr>
                </a:solidFill>
                <a:latin typeface="PT Sans" panose="020B0503020203020204" pitchFamily="34" charset="0"/>
              </a:rPr>
              <a:t>en stel al je vragen over naar school gaan in een persoonlijk online gesprek met een medewerker. </a:t>
            </a:r>
          </a:p>
          <a:p>
            <a:endParaRPr lang="nl-BE" dirty="0">
              <a:solidFill>
                <a:schemeClr val="tx1">
                  <a:lumMod val="75000"/>
                  <a:lumOff val="25000"/>
                </a:schemeClr>
              </a:solidFill>
              <a:latin typeface="PT Sans" panose="020B0503020203020204" pitchFamily="34" charset="0"/>
            </a:endParaRPr>
          </a:p>
          <a:p>
            <a:r>
              <a:rPr lang="nl-BE" dirty="0">
                <a:solidFill>
                  <a:schemeClr val="tx1">
                    <a:lumMod val="75000"/>
                    <a:lumOff val="25000"/>
                  </a:schemeClr>
                </a:solidFill>
                <a:latin typeface="PT Sans" panose="020B0503020203020204" pitchFamily="34" charset="0"/>
              </a:rPr>
              <a:t>De informatiemomenten gaan door op</a:t>
            </a:r>
          </a:p>
          <a:p>
            <a:r>
              <a:rPr lang="nl-BE" dirty="0">
                <a:solidFill>
                  <a:schemeClr val="tx1">
                    <a:lumMod val="75000"/>
                    <a:lumOff val="25000"/>
                  </a:schemeClr>
                </a:solidFill>
                <a:latin typeface="PT Sans" panose="020B0503020203020204" pitchFamily="34" charset="0"/>
              </a:rPr>
              <a:t>                </a:t>
            </a:r>
          </a:p>
          <a:p>
            <a:r>
              <a:rPr lang="nl-BE" dirty="0">
                <a:solidFill>
                  <a:schemeClr val="tx1">
                    <a:lumMod val="75000"/>
                    <a:lumOff val="25000"/>
                  </a:schemeClr>
                </a:solidFill>
                <a:latin typeface="PT Sans" panose="020B0503020203020204" pitchFamily="34" charset="0"/>
              </a:rPr>
              <a:t>dinsdag 19 januari</a:t>
            </a:r>
          </a:p>
          <a:p>
            <a:r>
              <a:rPr lang="nl-BE" dirty="0">
                <a:solidFill>
                  <a:schemeClr val="tx1">
                    <a:lumMod val="75000"/>
                    <a:lumOff val="25000"/>
                  </a:schemeClr>
                </a:solidFill>
                <a:latin typeface="PT Sans" panose="020B0503020203020204" pitchFamily="34" charset="0"/>
              </a:rPr>
              <a:t>dinsdag 2 februari</a:t>
            </a:r>
          </a:p>
          <a:p>
            <a:r>
              <a:rPr lang="nl-BE" dirty="0">
                <a:solidFill>
                  <a:schemeClr val="tx1">
                    <a:lumMod val="75000"/>
                    <a:lumOff val="25000"/>
                  </a:schemeClr>
                </a:solidFill>
                <a:latin typeface="PT Sans" panose="020B0503020203020204" pitchFamily="34" charset="0"/>
              </a:rPr>
              <a:t>dinsdag 16 februari</a:t>
            </a:r>
          </a:p>
          <a:p>
            <a:r>
              <a:rPr lang="nl-BE" dirty="0">
                <a:solidFill>
                  <a:schemeClr val="tx1">
                    <a:lumMod val="75000"/>
                    <a:lumOff val="25000"/>
                  </a:schemeClr>
                </a:solidFill>
                <a:latin typeface="PT Sans" panose="020B0503020203020204" pitchFamily="34" charset="0"/>
              </a:rPr>
              <a:t>dinsdag 9 maart</a:t>
            </a:r>
          </a:p>
          <a:p>
            <a:r>
              <a:rPr lang="nl-BE" dirty="0">
                <a:solidFill>
                  <a:schemeClr val="tx1">
                    <a:lumMod val="75000"/>
                    <a:lumOff val="25000"/>
                  </a:schemeClr>
                </a:solidFill>
                <a:latin typeface="PT Sans" panose="020B0503020203020204" pitchFamily="34" charset="0"/>
              </a:rPr>
              <a:t>dinsdag 23 maart</a:t>
            </a:r>
          </a:p>
          <a:p>
            <a:endParaRPr lang="nl-BE" dirty="0">
              <a:solidFill>
                <a:schemeClr val="tx1">
                  <a:lumMod val="75000"/>
                  <a:lumOff val="25000"/>
                </a:schemeClr>
              </a:solidFill>
              <a:latin typeface="PT Sans" panose="020B0503020203020204" pitchFamily="34" charset="0"/>
            </a:endParaRPr>
          </a:p>
          <a:p>
            <a:r>
              <a:rPr lang="nl-BE" dirty="0">
                <a:solidFill>
                  <a:schemeClr val="tx1">
                    <a:lumMod val="75000"/>
                    <a:lumOff val="25000"/>
                  </a:schemeClr>
                </a:solidFill>
                <a:latin typeface="PT Sans" panose="020B0503020203020204" pitchFamily="34" charset="0"/>
              </a:rPr>
              <a:t>Telkens tussen 9 uur en 17 uur.</a:t>
            </a:r>
          </a:p>
          <a:p>
            <a:endParaRPr lang="nl-BE" dirty="0"/>
          </a:p>
          <a:p>
            <a:endParaRPr lang="nl-BE" dirty="0"/>
          </a:p>
        </p:txBody>
      </p:sp>
      <p:sp>
        <p:nvSpPr>
          <p:cNvPr id="5" name="Tekstvak 4">
            <a:extLst>
              <a:ext uri="{FF2B5EF4-FFF2-40B4-BE49-F238E27FC236}">
                <a16:creationId xmlns:a16="http://schemas.microsoft.com/office/drawing/2014/main" id="{90FB4219-1DB6-4D51-A645-42641CE4B9D8}"/>
              </a:ext>
            </a:extLst>
          </p:cNvPr>
          <p:cNvSpPr txBox="1"/>
          <p:nvPr/>
        </p:nvSpPr>
        <p:spPr>
          <a:xfrm>
            <a:off x="5132832" y="4011166"/>
            <a:ext cx="6020068" cy="2031325"/>
          </a:xfrm>
          <a:prstGeom prst="rect">
            <a:avLst/>
          </a:prstGeom>
          <a:noFill/>
        </p:spPr>
        <p:txBody>
          <a:bodyPr wrap="square" rtlCol="0">
            <a:spAutoFit/>
          </a:bodyPr>
          <a:lstStyle/>
          <a:p>
            <a:r>
              <a:rPr lang="nl-BE" dirty="0">
                <a:solidFill>
                  <a:schemeClr val="tx1">
                    <a:lumMod val="75000"/>
                    <a:lumOff val="25000"/>
                  </a:schemeClr>
                </a:solidFill>
                <a:latin typeface="PT Sans" panose="020B0503020203020204" pitchFamily="34" charset="0"/>
              </a:rPr>
              <a:t>Inschrijven is verplicht en kan via</a:t>
            </a:r>
          </a:p>
          <a:p>
            <a:endParaRPr lang="nl-BE" dirty="0">
              <a:solidFill>
                <a:schemeClr val="tx1">
                  <a:lumMod val="75000"/>
                  <a:lumOff val="25000"/>
                </a:schemeClr>
              </a:solidFill>
              <a:latin typeface="PT Sans" panose="020B0503020203020204" pitchFamily="34" charset="0"/>
            </a:endParaRPr>
          </a:p>
          <a:p>
            <a:r>
              <a:rPr lang="nl-BE" b="1" dirty="0">
                <a:solidFill>
                  <a:schemeClr val="tx1">
                    <a:lumMod val="75000"/>
                    <a:lumOff val="25000"/>
                  </a:schemeClr>
                </a:solidFill>
                <a:latin typeface="PT Sans" panose="020B0503020203020204" pitchFamily="34" charset="0"/>
              </a:rPr>
              <a:t>Loket kinderopvang en onderwijs</a:t>
            </a:r>
          </a:p>
          <a:p>
            <a:r>
              <a:rPr lang="nl-BE" dirty="0">
                <a:solidFill>
                  <a:schemeClr val="tx1">
                    <a:lumMod val="75000"/>
                    <a:lumOff val="25000"/>
                  </a:schemeClr>
                </a:solidFill>
                <a:latin typeface="PT Sans" panose="020B0503020203020204" pitchFamily="34" charset="0"/>
              </a:rPr>
              <a:t>03 778 36 49 / </a:t>
            </a:r>
            <a:r>
              <a:rPr lang="nl-BE" dirty="0">
                <a:solidFill>
                  <a:schemeClr val="tx1">
                    <a:lumMod val="75000"/>
                    <a:lumOff val="25000"/>
                  </a:schemeClr>
                </a:solidFill>
                <a:latin typeface="PT Sans" panose="020B0503020203020204" pitchFamily="34" charset="0"/>
                <a:hlinkClick r:id="rId3">
                  <a:extLst>
                    <a:ext uri="{A12FA001-AC4F-418D-AE19-62706E023703}">
                      <ahyp:hlinkClr xmlns:ahyp="http://schemas.microsoft.com/office/drawing/2018/hyperlinkcolor" val="tx"/>
                    </a:ext>
                  </a:extLst>
                </a:hlinkClick>
              </a:rPr>
              <a:t>kinderopvang@sint-niklaas.be</a:t>
            </a:r>
            <a:endParaRPr lang="nl-BE" dirty="0">
              <a:solidFill>
                <a:schemeClr val="tx1">
                  <a:lumMod val="75000"/>
                  <a:lumOff val="25000"/>
                </a:schemeClr>
              </a:solidFill>
              <a:latin typeface="PT Sans" panose="020B0503020203020204" pitchFamily="34" charset="0"/>
            </a:endParaRPr>
          </a:p>
          <a:p>
            <a:endParaRPr lang="nl-BE" dirty="0">
              <a:solidFill>
                <a:schemeClr val="tx1">
                  <a:lumMod val="75000"/>
                  <a:lumOff val="25000"/>
                </a:schemeClr>
              </a:solidFill>
              <a:latin typeface="PT Sans" panose="020B0503020203020204" pitchFamily="34" charset="0"/>
            </a:endParaRPr>
          </a:p>
          <a:p>
            <a:r>
              <a:rPr lang="nl-BE" b="1" dirty="0">
                <a:solidFill>
                  <a:schemeClr val="tx1">
                    <a:lumMod val="75000"/>
                    <a:lumOff val="25000"/>
                  </a:schemeClr>
                </a:solidFill>
                <a:latin typeface="PT Sans" panose="020B0503020203020204" pitchFamily="34" charset="0"/>
              </a:rPr>
              <a:t>Huis van het Kind</a:t>
            </a:r>
          </a:p>
          <a:p>
            <a:r>
              <a:rPr lang="nl-BE" dirty="0">
                <a:solidFill>
                  <a:schemeClr val="tx1">
                    <a:lumMod val="75000"/>
                    <a:lumOff val="25000"/>
                  </a:schemeClr>
                </a:solidFill>
                <a:latin typeface="PT Sans" panose="020B0503020203020204" pitchFamily="34" charset="0"/>
              </a:rPr>
              <a:t>03 778 37 00 / huisvanhetkind@sint-niklaas.be</a:t>
            </a:r>
          </a:p>
        </p:txBody>
      </p:sp>
      <p:cxnSp>
        <p:nvCxnSpPr>
          <p:cNvPr id="7" name="Rechte verbindingslijn 6">
            <a:extLst>
              <a:ext uri="{FF2B5EF4-FFF2-40B4-BE49-F238E27FC236}">
                <a16:creationId xmlns:a16="http://schemas.microsoft.com/office/drawing/2014/main" id="{830C9507-D2B7-4BDE-9543-2DB95388622E}"/>
              </a:ext>
            </a:extLst>
          </p:cNvPr>
          <p:cNvCxnSpPr/>
          <p:nvPr/>
        </p:nvCxnSpPr>
        <p:spPr>
          <a:xfrm>
            <a:off x="4848726" y="4011166"/>
            <a:ext cx="0" cy="243776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33631674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hoek 4">
            <a:extLst>
              <a:ext uri="{FF2B5EF4-FFF2-40B4-BE49-F238E27FC236}">
                <a16:creationId xmlns:a16="http://schemas.microsoft.com/office/drawing/2014/main" id="{BE8CEAAD-F27A-42A3-AD7F-972BA39A55DF}"/>
              </a:ext>
            </a:extLst>
          </p:cNvPr>
          <p:cNvSpPr/>
          <p:nvPr/>
        </p:nvSpPr>
        <p:spPr>
          <a:xfrm>
            <a:off x="0" y="1"/>
            <a:ext cx="6252754"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2" name="Tekstvak 1">
            <a:extLst>
              <a:ext uri="{FF2B5EF4-FFF2-40B4-BE49-F238E27FC236}">
                <a16:creationId xmlns:a16="http://schemas.microsoft.com/office/drawing/2014/main" id="{72EAE49C-E158-47F9-B429-4D8D3EA422B6}"/>
              </a:ext>
            </a:extLst>
          </p:cNvPr>
          <p:cNvSpPr txBox="1"/>
          <p:nvPr/>
        </p:nvSpPr>
        <p:spPr>
          <a:xfrm>
            <a:off x="1569405" y="828701"/>
            <a:ext cx="2764604" cy="707886"/>
          </a:xfrm>
          <a:prstGeom prst="rect">
            <a:avLst/>
          </a:prstGeom>
          <a:noFill/>
        </p:spPr>
        <p:txBody>
          <a:bodyPr wrap="square" rtlCol="0">
            <a:spAutoFit/>
          </a:bodyPr>
          <a:lstStyle/>
          <a:p>
            <a:r>
              <a:rPr lang="nl-BE" sz="4000" b="1" dirty="0" err="1">
                <a:solidFill>
                  <a:schemeClr val="bg1"/>
                </a:solidFill>
                <a:latin typeface="Tahoma" panose="020B0604030504040204" pitchFamily="34" charset="0"/>
                <a:ea typeface="Tahoma" panose="020B0604030504040204" pitchFamily="34" charset="0"/>
                <a:cs typeface="Tahoma" panose="020B0604030504040204" pitchFamily="34" charset="0"/>
              </a:rPr>
              <a:t>H.Familie</a:t>
            </a:r>
            <a:endParaRPr lang="nl-BE" sz="40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sp>
        <p:nvSpPr>
          <p:cNvPr id="3" name="Tekstvak 2">
            <a:extLst>
              <a:ext uri="{FF2B5EF4-FFF2-40B4-BE49-F238E27FC236}">
                <a16:creationId xmlns:a16="http://schemas.microsoft.com/office/drawing/2014/main" id="{C6B44316-E663-4242-9930-673215CDE077}"/>
              </a:ext>
            </a:extLst>
          </p:cNvPr>
          <p:cNvSpPr txBox="1"/>
          <p:nvPr/>
        </p:nvSpPr>
        <p:spPr>
          <a:xfrm>
            <a:off x="1966181" y="459369"/>
            <a:ext cx="1971052" cy="369332"/>
          </a:xfrm>
          <a:prstGeom prst="rect">
            <a:avLst/>
          </a:prstGeom>
          <a:noFill/>
        </p:spPr>
        <p:txBody>
          <a:bodyPr wrap="none" rtlCol="0">
            <a:spAutoFit/>
          </a:bodyPr>
          <a:lstStyle/>
          <a:p>
            <a:r>
              <a:rPr lang="nl-BE" b="1" dirty="0">
                <a:solidFill>
                  <a:schemeClr val="tx1">
                    <a:lumMod val="75000"/>
                    <a:lumOff val="25000"/>
                  </a:schemeClr>
                </a:solidFill>
              </a:rPr>
              <a:t>Vrije kleuterschool</a:t>
            </a:r>
          </a:p>
        </p:txBody>
      </p:sp>
      <p:sp>
        <p:nvSpPr>
          <p:cNvPr id="4" name="Tekstvak 3">
            <a:extLst>
              <a:ext uri="{FF2B5EF4-FFF2-40B4-BE49-F238E27FC236}">
                <a16:creationId xmlns:a16="http://schemas.microsoft.com/office/drawing/2014/main" id="{DFFDABC8-F200-404C-8968-A788D3EE078D}"/>
              </a:ext>
            </a:extLst>
          </p:cNvPr>
          <p:cNvSpPr txBox="1"/>
          <p:nvPr/>
        </p:nvSpPr>
        <p:spPr>
          <a:xfrm>
            <a:off x="1471559" y="1608060"/>
            <a:ext cx="2764603" cy="369332"/>
          </a:xfrm>
          <a:prstGeom prst="rect">
            <a:avLst/>
          </a:prstGeom>
          <a:noFill/>
        </p:spPr>
        <p:txBody>
          <a:bodyPr wrap="none" rtlCol="0">
            <a:spAutoFit/>
          </a:bodyPr>
          <a:lstStyle/>
          <a:p>
            <a:pPr algn="r"/>
            <a:r>
              <a:rPr lang="nl-BE" b="1" dirty="0">
                <a:solidFill>
                  <a:schemeClr val="tx1">
                    <a:lumMod val="75000"/>
                    <a:lumOff val="25000"/>
                  </a:schemeClr>
                </a:solidFill>
              </a:rPr>
              <a:t>Scholengemeenschap ZUID</a:t>
            </a:r>
          </a:p>
        </p:txBody>
      </p:sp>
      <p:pic>
        <p:nvPicPr>
          <p:cNvPr id="8" name="Afbeelding 7">
            <a:extLst>
              <a:ext uri="{FF2B5EF4-FFF2-40B4-BE49-F238E27FC236}">
                <a16:creationId xmlns:a16="http://schemas.microsoft.com/office/drawing/2014/main" id="{899EF462-5678-418C-BEB6-EB8C5ECA17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32003" y="4251495"/>
            <a:ext cx="5326333" cy="2282714"/>
          </a:xfrm>
          <a:prstGeom prst="rect">
            <a:avLst/>
          </a:prstGeom>
        </p:spPr>
      </p:pic>
      <p:pic>
        <p:nvPicPr>
          <p:cNvPr id="9" name="Afbeelding 8">
            <a:extLst>
              <a:ext uri="{FF2B5EF4-FFF2-40B4-BE49-F238E27FC236}">
                <a16:creationId xmlns:a16="http://schemas.microsoft.com/office/drawing/2014/main" id="{5611C45C-A6CA-497D-9C1E-26DE018D9B7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9854760" y="560811"/>
            <a:ext cx="1896157" cy="1422117"/>
          </a:xfrm>
          <a:prstGeom prst="rect">
            <a:avLst/>
          </a:prstGeom>
        </p:spPr>
      </p:pic>
      <p:pic>
        <p:nvPicPr>
          <p:cNvPr id="21" name="Afbeelding 20">
            <a:extLst>
              <a:ext uri="{FF2B5EF4-FFF2-40B4-BE49-F238E27FC236}">
                <a16:creationId xmlns:a16="http://schemas.microsoft.com/office/drawing/2014/main" id="{66A07921-E062-495F-A95F-A2DDA1424A64}"/>
              </a:ext>
            </a:extLst>
          </p:cNvPr>
          <p:cNvPicPr>
            <a:picLocks noChangeAspect="1"/>
          </p:cNvPicPr>
          <p:nvPr/>
        </p:nvPicPr>
        <p:blipFill rotWithShape="1">
          <a:blip r:embed="rId4">
            <a:extLst>
              <a:ext uri="{28A0092B-C50C-407E-A947-70E740481C1C}">
                <a14:useLocalDpi xmlns:a14="http://schemas.microsoft.com/office/drawing/2010/main" val="0"/>
              </a:ext>
            </a:extLst>
          </a:blip>
          <a:srcRect t="39701" r="6337" b="22122"/>
          <a:stretch/>
        </p:blipFill>
        <p:spPr>
          <a:xfrm rot="5400000">
            <a:off x="2839181" y="2858796"/>
            <a:ext cx="4571309" cy="1397456"/>
          </a:xfrm>
          <a:prstGeom prst="rect">
            <a:avLst/>
          </a:prstGeom>
        </p:spPr>
      </p:pic>
      <p:pic>
        <p:nvPicPr>
          <p:cNvPr id="27" name="Afbeelding 26">
            <a:extLst>
              <a:ext uri="{FF2B5EF4-FFF2-40B4-BE49-F238E27FC236}">
                <a16:creationId xmlns:a16="http://schemas.microsoft.com/office/drawing/2014/main" id="{EED36895-664B-41E5-99F0-E9D5AD0D238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6288379" y="727343"/>
            <a:ext cx="4027602" cy="3020702"/>
          </a:xfrm>
          <a:prstGeom prst="rect">
            <a:avLst/>
          </a:prstGeom>
        </p:spPr>
      </p:pic>
      <p:pic>
        <p:nvPicPr>
          <p:cNvPr id="29" name="Afbeelding 28">
            <a:extLst>
              <a:ext uri="{FF2B5EF4-FFF2-40B4-BE49-F238E27FC236}">
                <a16:creationId xmlns:a16="http://schemas.microsoft.com/office/drawing/2014/main" id="{6CFC349F-C01E-4253-8A82-50A6ADE26BC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9854760" y="2592359"/>
            <a:ext cx="1896156" cy="1422117"/>
          </a:xfrm>
          <a:prstGeom prst="rect">
            <a:avLst/>
          </a:prstGeom>
        </p:spPr>
      </p:pic>
    </p:spTree>
    <p:extLst>
      <p:ext uri="{BB962C8B-B14F-4D97-AF65-F5344CB8AC3E}">
        <p14:creationId xmlns:p14="http://schemas.microsoft.com/office/powerpoint/2010/main" val="15366030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5EF1E633-E2D0-40E7-ADD4-899EFBAB8C1B}"/>
              </a:ext>
            </a:extLst>
          </p:cNvPr>
          <p:cNvSpPr txBox="1"/>
          <p:nvPr/>
        </p:nvSpPr>
        <p:spPr>
          <a:xfrm>
            <a:off x="482600" y="482600"/>
            <a:ext cx="4710649" cy="707886"/>
          </a:xfrm>
          <a:prstGeom prst="rect">
            <a:avLst/>
          </a:prstGeom>
          <a:noFill/>
        </p:spPr>
        <p:txBody>
          <a:bodyPr wrap="none" rtlCol="0">
            <a:spAutoFit/>
          </a:bodyPr>
          <a:lstStyle/>
          <a:p>
            <a:r>
              <a:rPr lang="nl-BE" sz="4000" b="1" dirty="0">
                <a:solidFill>
                  <a:schemeClr val="tx1">
                    <a:lumMod val="75000"/>
                    <a:lumOff val="25000"/>
                  </a:schemeClr>
                </a:solidFill>
                <a:latin typeface="PT Sans" panose="020B0503020203020204" pitchFamily="34" charset="0"/>
              </a:rPr>
              <a:t>Onze school ligt hier</a:t>
            </a:r>
          </a:p>
        </p:txBody>
      </p:sp>
      <p:sp>
        <p:nvSpPr>
          <p:cNvPr id="3" name="Tekstvak 2">
            <a:extLst>
              <a:ext uri="{FF2B5EF4-FFF2-40B4-BE49-F238E27FC236}">
                <a16:creationId xmlns:a16="http://schemas.microsoft.com/office/drawing/2014/main" id="{A820306D-885F-4EA9-8E56-D7D20581E099}"/>
              </a:ext>
            </a:extLst>
          </p:cNvPr>
          <p:cNvSpPr txBox="1"/>
          <p:nvPr/>
        </p:nvSpPr>
        <p:spPr>
          <a:xfrm>
            <a:off x="4279900" y="3244334"/>
            <a:ext cx="5635517" cy="369332"/>
          </a:xfrm>
          <a:prstGeom prst="rect">
            <a:avLst/>
          </a:prstGeom>
          <a:noFill/>
        </p:spPr>
        <p:txBody>
          <a:bodyPr wrap="none" rtlCol="0">
            <a:spAutoFit/>
          </a:bodyPr>
          <a:lstStyle/>
          <a:p>
            <a:r>
              <a:rPr lang="nl-BE" dirty="0"/>
              <a:t>Hier hoeven jullie zelf niets te doen, dat maken wij in orde</a:t>
            </a:r>
          </a:p>
        </p:txBody>
      </p:sp>
    </p:spTree>
    <p:extLst>
      <p:ext uri="{BB962C8B-B14F-4D97-AF65-F5344CB8AC3E}">
        <p14:creationId xmlns:p14="http://schemas.microsoft.com/office/powerpoint/2010/main" val="19078539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EF73CA66-D273-4CE9-BB95-2CF2AEC12CB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2530" y="2685268"/>
            <a:ext cx="4375379" cy="3196624"/>
          </a:xfrm>
          <a:prstGeom prst="rect">
            <a:avLst/>
          </a:prstGeom>
        </p:spPr>
      </p:pic>
      <p:pic>
        <p:nvPicPr>
          <p:cNvPr id="8" name="Afbeelding 7">
            <a:extLst>
              <a:ext uri="{FF2B5EF4-FFF2-40B4-BE49-F238E27FC236}">
                <a16:creationId xmlns:a16="http://schemas.microsoft.com/office/drawing/2014/main" id="{27B85E68-1953-4BAF-B123-D16CADC5B2DB}"/>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044091" y="2290862"/>
            <a:ext cx="4096636" cy="3762232"/>
          </a:xfrm>
          <a:prstGeom prst="rect">
            <a:avLst/>
          </a:prstGeom>
          <a:noFill/>
          <a:ln w="9525">
            <a:noFill/>
            <a:miter lim="800000"/>
            <a:headEnd/>
            <a:tailEnd/>
          </a:ln>
        </p:spPr>
      </p:pic>
      <p:pic>
        <p:nvPicPr>
          <p:cNvPr id="9" name="Afbeelding 8" descr="logo">
            <a:extLst>
              <a:ext uri="{FF2B5EF4-FFF2-40B4-BE49-F238E27FC236}">
                <a16:creationId xmlns:a16="http://schemas.microsoft.com/office/drawing/2014/main" id="{219CB20D-FA6F-43EB-A251-581057216B08}"/>
              </a:ext>
            </a:extLst>
          </p:cNvPr>
          <p:cNvPicPr/>
          <p:nvPr/>
        </p:nvPicPr>
        <p:blipFill>
          <a:blip r:embed="rId4">
            <a:extLst>
              <a:ext uri="{28A0092B-C50C-407E-A947-70E740481C1C}">
                <a14:useLocalDpi xmlns:a14="http://schemas.microsoft.com/office/drawing/2010/main" val="0"/>
              </a:ext>
            </a:extLst>
          </a:blip>
          <a:srcRect t="71014"/>
          <a:stretch>
            <a:fillRect/>
          </a:stretch>
        </p:blipFill>
        <p:spPr bwMode="auto">
          <a:xfrm>
            <a:off x="3111786" y="606107"/>
            <a:ext cx="5968428" cy="1032193"/>
          </a:xfrm>
          <a:prstGeom prst="rect">
            <a:avLst/>
          </a:prstGeom>
          <a:noFill/>
          <a:ln>
            <a:noFill/>
          </a:ln>
        </p:spPr>
      </p:pic>
    </p:spTree>
    <p:extLst>
      <p:ext uri="{BB962C8B-B14F-4D97-AF65-F5344CB8AC3E}">
        <p14:creationId xmlns:p14="http://schemas.microsoft.com/office/powerpoint/2010/main" val="95009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EC5D464E-2CBA-486F-A603-5B886A06F43D}"/>
              </a:ext>
            </a:extLst>
          </p:cNvPr>
          <p:cNvSpPr/>
          <p:nvPr/>
        </p:nvSpPr>
        <p:spPr>
          <a:xfrm>
            <a:off x="369216" y="670734"/>
            <a:ext cx="11453567" cy="5348644"/>
          </a:xfrm>
          <a:prstGeom prst="rect">
            <a:avLst/>
          </a:prstGeom>
        </p:spPr>
        <p:txBody>
          <a:bodyPr wrap="square">
            <a:spAutoFit/>
          </a:bodyPr>
          <a:lstStyle/>
          <a:p>
            <a:pPr>
              <a:lnSpc>
                <a:spcPct val="107000"/>
              </a:lnSpc>
            </a:pPr>
            <a:r>
              <a:rPr lang="nl-BE" sz="2000" b="1" dirty="0">
                <a:solidFill>
                  <a:srgbClr val="00B0F0"/>
                </a:solidFill>
                <a:latin typeface="Tahoma" panose="020B0604030504040204" pitchFamily="34" charset="0"/>
                <a:ea typeface="Calibri" panose="020F0502020204030204" pitchFamily="34" charset="0"/>
                <a:cs typeface="Times New Roman" panose="02020603050405020304" pitchFamily="18" charset="0"/>
              </a:rPr>
              <a:t>Kwalitatief sterk onderwijs…</a:t>
            </a:r>
            <a:endParaRPr lang="nl-BE"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marL="450215" indent="-450215">
              <a:lnSpc>
                <a:spcPct val="107000"/>
              </a:lnSpc>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-Gedreven leraren team: jonge en ervaren leerkrachten vullen elkaar aan.</a:t>
            </a:r>
            <a:endParaRPr lang="nl-BE"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-Actieve werkvormen en werkelijkheidsnabij leren. Zin in leren, zin in leven! (ZILL)</a:t>
            </a:r>
            <a:endParaRPr lang="nl-BE"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-Begeleiding op maat van elk kind: elke klas heeft zijn eigen </a:t>
            </a:r>
            <a:r>
              <a:rPr lang="nl-BE" sz="1600" dirty="0" err="1">
                <a:solidFill>
                  <a:schemeClr val="bg1"/>
                </a:solidFill>
                <a:latin typeface="Tahoma" panose="020B0604030504040204" pitchFamily="34" charset="0"/>
                <a:ea typeface="Calibri" panose="020F0502020204030204" pitchFamily="34" charset="0"/>
                <a:cs typeface="Times New Roman" panose="02020603050405020304" pitchFamily="18" charset="0"/>
              </a:rPr>
              <a:t>klasjuf</a:t>
            </a: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 </a:t>
            </a:r>
            <a:r>
              <a:rPr lang="nl-BE" sz="1600" dirty="0" err="1">
                <a:solidFill>
                  <a:schemeClr val="bg1"/>
                </a:solidFill>
                <a:latin typeface="Tahoma" panose="020B0604030504040204" pitchFamily="34" charset="0"/>
                <a:ea typeface="Calibri" panose="020F0502020204030204" pitchFamily="34" charset="0"/>
                <a:cs typeface="Times New Roman" panose="02020603050405020304" pitchFamily="18" charset="0"/>
              </a:rPr>
              <a:t>zorgjuf</a:t>
            </a: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 en </a:t>
            </a:r>
            <a:r>
              <a:rPr lang="nl-BE" sz="1600" dirty="0" err="1">
                <a:solidFill>
                  <a:schemeClr val="bg1"/>
                </a:solidFill>
                <a:latin typeface="Tahoma" panose="020B0604030504040204" pitchFamily="34" charset="0"/>
                <a:ea typeface="Calibri" panose="020F0502020204030204" pitchFamily="34" charset="0"/>
                <a:cs typeface="Times New Roman" panose="02020603050405020304" pitchFamily="18" charset="0"/>
              </a:rPr>
              <a:t>bewegingsjuf</a:t>
            </a: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a:t>
            </a:r>
            <a:endParaRPr lang="nl-BE"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-Gestructureerd aanbod: duidelijke afspraken, snelle en effectieve opvolging van de kleuters.</a:t>
            </a:r>
          </a:p>
          <a:p>
            <a:pPr>
              <a:lnSpc>
                <a:spcPct val="107000"/>
              </a:lnSpc>
            </a:pPr>
            <a:endPar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endParaRPr>
          </a:p>
          <a:p>
            <a:pPr>
              <a:lnSpc>
                <a:spcPct val="107000"/>
              </a:lnSpc>
            </a:pPr>
            <a:r>
              <a:rPr lang="nl-BE" sz="2000" b="1" dirty="0">
                <a:solidFill>
                  <a:srgbClr val="00B0F0"/>
                </a:solidFill>
                <a:latin typeface="Tahoma" panose="020B0604030504040204" pitchFamily="34" charset="0"/>
                <a:ea typeface="Calibri" panose="020F0502020204030204" pitchFamily="34" charset="0"/>
                <a:cs typeface="Times New Roman" panose="02020603050405020304" pitchFamily="18" charset="0"/>
              </a:rPr>
              <a:t>in een warme sfeer…</a:t>
            </a:r>
            <a:endParaRPr lang="nl-BE" sz="2000" b="1" dirty="0">
              <a:solidFill>
                <a:srgbClr val="00B0F0"/>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-We vinden het belangrijk dat kinderen zich goed voelen. We nemen onze tijd om kinderen ECHT te leren kennen zodat we ze op maat kunnen begeleiden.</a:t>
            </a:r>
            <a:endParaRPr lang="nl-BE"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-Het verwelkomen van elke kind is belangrijk: via het open onthaal kunnen we elke kleuter ‘s morgens verwelkomen in de eigen klasgroep. </a:t>
            </a:r>
            <a:endParaRPr lang="nl-BE"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-Er zijn goede contacten tussen kleuters, ouders en leerkrachten. De betrokkenheid van de ouder vinden we heel belangrijk. De ouder kan de leerkracht elke avond spreken. </a:t>
            </a:r>
            <a:endParaRPr lang="nl-BE"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-We hebben een groene omgeving door onze grote schooltuin.</a:t>
            </a:r>
          </a:p>
          <a:p>
            <a:pPr>
              <a:lnSpc>
                <a:spcPct val="107000"/>
              </a:lnSpc>
            </a:pPr>
            <a:endParaRPr lang="nl-BE" sz="1600" dirty="0">
              <a:solidFill>
                <a:schemeClr val="accent2"/>
              </a:solidFill>
              <a:latin typeface="Tahoma" panose="020B0604030504040204" pitchFamily="34" charset="0"/>
              <a:ea typeface="Calibri" panose="020F0502020204030204" pitchFamily="34" charset="0"/>
              <a:cs typeface="Times New Roman" panose="02020603050405020304" pitchFamily="18" charset="0"/>
            </a:endParaRPr>
          </a:p>
          <a:p>
            <a:pPr fontAlgn="base">
              <a:lnSpc>
                <a:spcPts val="1800"/>
              </a:lnSpc>
            </a:pPr>
            <a:r>
              <a:rPr lang="nl-BE" b="1" dirty="0">
                <a:solidFill>
                  <a:srgbClr val="00B0F0"/>
                </a:solidFill>
                <a:latin typeface="Tahoma" panose="020B0604030504040204" pitchFamily="34" charset="0"/>
                <a:ea typeface="Times New Roman" panose="02020603050405020304" pitchFamily="18" charset="0"/>
              </a:rPr>
              <a:t>in goed ingerichte en onderhouden infrastructuur!</a:t>
            </a:r>
          </a:p>
          <a:p>
            <a:pPr fontAlgn="base">
              <a:lnSpc>
                <a:spcPts val="1800"/>
              </a:lnSpc>
            </a:pPr>
            <a:r>
              <a:rPr lang="nl-BE" sz="1600" dirty="0">
                <a:solidFill>
                  <a:schemeClr val="bg1"/>
                </a:solidFill>
                <a:latin typeface="Tahoma" panose="020B0604030504040204" pitchFamily="34" charset="0"/>
                <a:ea typeface="Times New Roman" panose="02020603050405020304" pitchFamily="18" charset="0"/>
                <a:cs typeface="Times New Roman" panose="02020603050405020304" pitchFamily="18" charset="0"/>
              </a:rPr>
              <a:t>-Goed ingerichte klassen.</a:t>
            </a:r>
            <a:endParaRPr lang="nl-BE" sz="1600" dirty="0">
              <a:solidFill>
                <a:schemeClr val="bg1"/>
              </a:solidFill>
              <a:latin typeface="Times New Roman" panose="02020603050405020304" pitchFamily="18" charset="0"/>
              <a:ea typeface="Times New Roman" panose="02020603050405020304" pitchFamily="18" charset="0"/>
            </a:endParaRPr>
          </a:p>
          <a:p>
            <a:pPr fontAlgn="base">
              <a:lnSpc>
                <a:spcPts val="1800"/>
              </a:lnSpc>
            </a:pPr>
            <a:r>
              <a:rPr lang="nl-BE" sz="1600" dirty="0">
                <a:solidFill>
                  <a:schemeClr val="bg1"/>
                </a:solidFill>
                <a:latin typeface="Tahoma" panose="020B0604030504040204" pitchFamily="34" charset="0"/>
                <a:ea typeface="Times New Roman" panose="02020603050405020304" pitchFamily="18" charset="0"/>
                <a:cs typeface="Times New Roman" panose="02020603050405020304" pitchFamily="18" charset="0"/>
              </a:rPr>
              <a:t>-Ruim, differentieert aanbod van materialen om het onderwijs te versterken: </a:t>
            </a:r>
            <a:r>
              <a:rPr lang="nl-BE" sz="1600" dirty="0" err="1">
                <a:solidFill>
                  <a:schemeClr val="bg1"/>
                </a:solidFill>
                <a:latin typeface="Tahoma" panose="020B0604030504040204" pitchFamily="34" charset="0"/>
                <a:ea typeface="Times New Roman" panose="02020603050405020304" pitchFamily="18" charset="0"/>
                <a:cs typeface="Times New Roman" panose="02020603050405020304" pitchFamily="18" charset="0"/>
              </a:rPr>
              <a:t>ict</a:t>
            </a:r>
            <a:r>
              <a:rPr lang="nl-BE" sz="1600" dirty="0">
                <a:solidFill>
                  <a:schemeClr val="bg1"/>
                </a:solidFill>
                <a:latin typeface="Tahoma" panose="020B0604030504040204" pitchFamily="34" charset="0"/>
                <a:ea typeface="Times New Roman" panose="02020603050405020304" pitchFamily="18" charset="0"/>
                <a:cs typeface="Times New Roman" panose="02020603050405020304" pitchFamily="18" charset="0"/>
              </a:rPr>
              <a:t>-materialen, zorg-o-</a:t>
            </a:r>
            <a:r>
              <a:rPr lang="nl-BE" sz="1600" dirty="0" err="1">
                <a:solidFill>
                  <a:schemeClr val="bg1"/>
                </a:solidFill>
                <a:latin typeface="Tahoma" panose="020B0604030504040204" pitchFamily="34" charset="0"/>
                <a:ea typeface="Times New Roman" panose="02020603050405020304" pitchFamily="18" charset="0"/>
                <a:cs typeface="Times New Roman" panose="02020603050405020304" pitchFamily="18" charset="0"/>
              </a:rPr>
              <a:t>theek</a:t>
            </a:r>
            <a:r>
              <a:rPr lang="nl-BE" sz="1600" dirty="0">
                <a:solidFill>
                  <a:schemeClr val="bg1"/>
                </a:solidFill>
                <a:latin typeface="Tahoma" panose="020B0604030504040204" pitchFamily="34" charset="0"/>
                <a:ea typeface="Times New Roman" panose="02020603050405020304" pitchFamily="18" charset="0"/>
                <a:cs typeface="Times New Roman" panose="02020603050405020304" pitchFamily="18" charset="0"/>
              </a:rPr>
              <a:t>, eigen bewegingsruimte voor de kleuters, een polyvalente ruimte,…</a:t>
            </a:r>
            <a:endParaRPr lang="nl-BE" sz="1600" dirty="0">
              <a:solidFill>
                <a:schemeClr val="bg1"/>
              </a:solidFill>
              <a:latin typeface="Times New Roman" panose="02020603050405020304" pitchFamily="18" charset="0"/>
              <a:ea typeface="Times New Roman" panose="02020603050405020304" pitchFamily="18" charset="0"/>
            </a:endParaRPr>
          </a:p>
          <a:p>
            <a:pPr>
              <a:lnSpc>
                <a:spcPct val="107000"/>
              </a:lnSpc>
              <a:tabLst>
                <a:tab pos="1234440" algn="l"/>
              </a:tabLst>
            </a:pPr>
            <a:r>
              <a:rPr lang="nl-BE" sz="1600" dirty="0">
                <a:solidFill>
                  <a:schemeClr val="bg1"/>
                </a:solidFill>
                <a:latin typeface="Tahoma" panose="020B0604030504040204" pitchFamily="34" charset="0"/>
                <a:ea typeface="Calibri" panose="020F0502020204030204" pitchFamily="34" charset="0"/>
                <a:cs typeface="Times New Roman" panose="02020603050405020304" pitchFamily="18" charset="0"/>
              </a:rPr>
              <a:t>-Eetzalen voor kinderen die boterhammen of warm blijven eten op onze school.</a:t>
            </a:r>
            <a:endParaRPr lang="nl-BE"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99514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FAE8BFA6-AF89-479F-81FB-DA3651655C43}"/>
              </a:ext>
            </a:extLst>
          </p:cNvPr>
          <p:cNvSpPr txBox="1"/>
          <p:nvPr/>
        </p:nvSpPr>
        <p:spPr>
          <a:xfrm>
            <a:off x="1602231" y="519290"/>
            <a:ext cx="9730549" cy="707886"/>
          </a:xfrm>
          <a:prstGeom prst="rect">
            <a:avLst/>
          </a:prstGeom>
          <a:noFill/>
        </p:spPr>
        <p:txBody>
          <a:bodyPr wrap="none" rtlCol="0">
            <a:spAutoFit/>
          </a:bodyPr>
          <a:lstStyle/>
          <a:p>
            <a:r>
              <a:rPr lang="nl-BE" sz="4000" b="1" dirty="0">
                <a:solidFill>
                  <a:schemeClr val="tx1">
                    <a:lumMod val="75000"/>
                    <a:lumOff val="25000"/>
                  </a:schemeClr>
                </a:solidFill>
                <a:latin typeface="PT Sans" panose="020B0503020203020204" pitchFamily="34" charset="0"/>
              </a:rPr>
              <a:t>Hoe ziet een schoolweek er bij ons uit?</a:t>
            </a:r>
          </a:p>
        </p:txBody>
      </p:sp>
      <p:graphicFrame>
        <p:nvGraphicFramePr>
          <p:cNvPr id="16" name="Tabel 15">
            <a:extLst>
              <a:ext uri="{FF2B5EF4-FFF2-40B4-BE49-F238E27FC236}">
                <a16:creationId xmlns:a16="http://schemas.microsoft.com/office/drawing/2014/main" id="{156C3798-E04D-43E5-A9FD-51462636C3C6}"/>
              </a:ext>
            </a:extLst>
          </p:cNvPr>
          <p:cNvGraphicFramePr>
            <a:graphicFrameLocks noGrp="1"/>
          </p:cNvGraphicFramePr>
          <p:nvPr>
            <p:extLst>
              <p:ext uri="{D42A27DB-BD31-4B8C-83A1-F6EECF244321}">
                <p14:modId xmlns:p14="http://schemas.microsoft.com/office/powerpoint/2010/main" val="4153319260"/>
              </p:ext>
            </p:extLst>
          </p:nvPr>
        </p:nvGraphicFramePr>
        <p:xfrm>
          <a:off x="566551" y="1227175"/>
          <a:ext cx="7205849" cy="5421292"/>
        </p:xfrm>
        <a:graphic>
          <a:graphicData uri="http://schemas.openxmlformats.org/drawingml/2006/table">
            <a:tbl>
              <a:tblPr firstRow="1" bandRow="1">
                <a:tableStyleId>{5C22544A-7EE6-4342-B048-85BDC9FD1C3A}</a:tableStyleId>
              </a:tblPr>
              <a:tblGrid>
                <a:gridCol w="2412630">
                  <a:extLst>
                    <a:ext uri="{9D8B030D-6E8A-4147-A177-3AD203B41FA5}">
                      <a16:colId xmlns:a16="http://schemas.microsoft.com/office/drawing/2014/main" val="353594385"/>
                    </a:ext>
                  </a:extLst>
                </a:gridCol>
                <a:gridCol w="4793219">
                  <a:extLst>
                    <a:ext uri="{9D8B030D-6E8A-4147-A177-3AD203B41FA5}">
                      <a16:colId xmlns:a16="http://schemas.microsoft.com/office/drawing/2014/main" val="4226767139"/>
                    </a:ext>
                  </a:extLst>
                </a:gridCol>
              </a:tblGrid>
              <a:tr h="500411">
                <a:tc gridSpan="2">
                  <a:txBody>
                    <a:bodyPr/>
                    <a:lstStyle/>
                    <a:p>
                      <a:pPr algn="ctr"/>
                      <a:r>
                        <a:rPr lang="nl-BE" sz="2400" dirty="0">
                          <a:latin typeface="Tahoma" panose="020B0604030504040204" pitchFamily="34" charset="0"/>
                          <a:ea typeface="Tahoma" panose="020B0604030504040204" pitchFamily="34" charset="0"/>
                          <a:cs typeface="Tahoma" panose="020B0604030504040204" pitchFamily="34" charset="0"/>
                        </a:rPr>
                        <a:t>maandag, dinsdag, donderdag, vrijdag</a:t>
                      </a:r>
                    </a:p>
                  </a:txBody>
                  <a:tcPr>
                    <a:solidFill>
                      <a:schemeClr val="accent2"/>
                    </a:solidFill>
                  </a:tcPr>
                </a:tc>
                <a:tc hMerge="1">
                  <a:txBody>
                    <a:bodyPr/>
                    <a:lstStyle/>
                    <a:p>
                      <a:endParaRPr lang="nl-BE" dirty="0"/>
                    </a:p>
                  </a:txBody>
                  <a:tcPr/>
                </a:tc>
                <a:extLst>
                  <a:ext uri="{0D108BD9-81ED-4DB2-BD59-A6C34878D82A}">
                    <a16:rowId xmlns:a16="http://schemas.microsoft.com/office/drawing/2014/main" val="2028519384"/>
                  </a:ext>
                </a:extLst>
              </a:tr>
              <a:tr h="500411">
                <a:tc>
                  <a:txBody>
                    <a:bodyPr/>
                    <a:lstStyle/>
                    <a:p>
                      <a:r>
                        <a:rPr lang="nl-BE" sz="1400" kern="1200" dirty="0">
                          <a:solidFill>
                            <a:srgbClr val="00B050"/>
                          </a:solidFill>
                          <a:effectLst/>
                          <a:latin typeface="Tahoma" panose="020B0604030504040204" pitchFamily="34" charset="0"/>
                          <a:ea typeface="Tahoma" panose="020B0604030504040204" pitchFamily="34" charset="0"/>
                          <a:cs typeface="Tahoma" panose="020B0604030504040204" pitchFamily="34" charset="0"/>
                        </a:rPr>
                        <a:t>7.00u tot 8.00u</a:t>
                      </a:r>
                      <a:endParaRPr lang="nl-BE" sz="1400" dirty="0">
                        <a:solidFill>
                          <a:srgbClr val="00B050"/>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2">
                        <a:lumMod val="20000"/>
                        <a:lumOff val="80000"/>
                      </a:schemeClr>
                    </a:solidFill>
                  </a:tcPr>
                </a:tc>
                <a:tc>
                  <a:txBody>
                    <a:bodyPr/>
                    <a:lstStyle/>
                    <a:p>
                      <a:r>
                        <a:rPr lang="nl-BE" sz="1400" kern="1200" dirty="0">
                          <a:solidFill>
                            <a:srgbClr val="00B050"/>
                          </a:solidFill>
                          <a:effectLst/>
                          <a:latin typeface="Tahoma" panose="020B0604030504040204" pitchFamily="34" charset="0"/>
                          <a:ea typeface="Tahoma" panose="020B0604030504040204" pitchFamily="34" charset="0"/>
                          <a:cs typeface="Tahoma" panose="020B0604030504040204" pitchFamily="34" charset="0"/>
                        </a:rPr>
                        <a:t>Buitenschoolse opvang</a:t>
                      </a:r>
                      <a:endParaRPr lang="nl-BE" sz="1400" dirty="0">
                        <a:solidFill>
                          <a:srgbClr val="00B050"/>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2">
                        <a:lumMod val="20000"/>
                        <a:lumOff val="80000"/>
                      </a:schemeClr>
                    </a:solidFill>
                  </a:tcPr>
                </a:tc>
                <a:extLst>
                  <a:ext uri="{0D108BD9-81ED-4DB2-BD59-A6C34878D82A}">
                    <a16:rowId xmlns:a16="http://schemas.microsoft.com/office/drawing/2014/main" val="1198414057"/>
                  </a:ext>
                </a:extLst>
              </a:tr>
              <a:tr h="500411">
                <a:tc>
                  <a:txBody>
                    <a:bodyPr/>
                    <a:lstStyle/>
                    <a:p>
                      <a:r>
                        <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rPr>
                        <a:t>8.00u tot 8.30u</a:t>
                      </a:r>
                      <a:endParaRPr lang="nl-BE" sz="1400"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rPr>
                        <a:t>Open onthaal</a:t>
                      </a:r>
                    </a:p>
                  </a:txBody>
                  <a:tcPr>
                    <a:solidFill>
                      <a:schemeClr val="accent2">
                        <a:lumMod val="20000"/>
                        <a:lumOff val="80000"/>
                      </a:schemeClr>
                    </a:solidFill>
                  </a:tcPr>
                </a:tc>
                <a:extLst>
                  <a:ext uri="{0D108BD9-81ED-4DB2-BD59-A6C34878D82A}">
                    <a16:rowId xmlns:a16="http://schemas.microsoft.com/office/drawing/2014/main" val="361569037"/>
                  </a:ext>
                </a:extLst>
              </a:tr>
              <a:tr h="546815">
                <a:tc>
                  <a:txBody>
                    <a:bodyPr/>
                    <a:lstStyle/>
                    <a:p>
                      <a:r>
                        <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rPr>
                        <a:t>8.30u </a:t>
                      </a:r>
                    </a:p>
                  </a:txBody>
                  <a:tcPr>
                    <a:solidFill>
                      <a:schemeClr val="accent2">
                        <a:lumMod val="20000"/>
                        <a:lumOff val="80000"/>
                      </a:schemeClr>
                    </a:solidFill>
                  </a:tcPr>
                </a:tc>
                <a:tc>
                  <a:txBody>
                    <a:bodyPr/>
                    <a:lstStyle/>
                    <a:p>
                      <a:pPr>
                        <a:lnSpc>
                          <a:spcPct val="107000"/>
                        </a:lnSpc>
                        <a:spcAft>
                          <a:spcPts val="0"/>
                        </a:spcAft>
                      </a:pPr>
                      <a:r>
                        <a:rPr lang="nl-BE" sz="1400" dirty="0">
                          <a:solidFill>
                            <a:srgbClr val="00B0F0"/>
                          </a:solidFill>
                          <a:effectLst/>
                          <a:latin typeface="Tahoma" panose="020B0604030504040204" pitchFamily="34" charset="0"/>
                          <a:ea typeface="Tahoma" panose="020B0604030504040204" pitchFamily="34" charset="0"/>
                          <a:cs typeface="Tahoma" panose="020B0604030504040204" pitchFamily="34" charset="0"/>
                        </a:rPr>
                        <a:t>Start activiteiten ZIN IN LEREN ZIN IN LEVEN!</a:t>
                      </a:r>
                    </a:p>
                  </a:txBody>
                  <a:tcPr marL="68580" marR="68580" marT="0" marB="0">
                    <a:solidFill>
                      <a:schemeClr val="accent2">
                        <a:lumMod val="20000"/>
                        <a:lumOff val="80000"/>
                      </a:schemeClr>
                    </a:solidFill>
                  </a:tcPr>
                </a:tc>
                <a:extLst>
                  <a:ext uri="{0D108BD9-81ED-4DB2-BD59-A6C34878D82A}">
                    <a16:rowId xmlns:a16="http://schemas.microsoft.com/office/drawing/2014/main" val="1483547466"/>
                  </a:ext>
                </a:extLst>
              </a:tr>
              <a:tr h="11898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rPr>
                        <a:t>Tussendoor</a:t>
                      </a:r>
                      <a:endParaRPr lang="nl-BE" sz="1400" dirty="0">
                        <a:solidFill>
                          <a:srgbClr val="00B0F0"/>
                        </a:solidFill>
                        <a:latin typeface="Tahoma" panose="020B0604030504040204" pitchFamily="34" charset="0"/>
                        <a:ea typeface="Tahoma" panose="020B0604030504040204" pitchFamily="34" charset="0"/>
                        <a:cs typeface="Tahoma" panose="020B0604030504040204" pitchFamily="34" charset="0"/>
                      </a:endParaRPr>
                    </a:p>
                    <a:p>
                      <a:endParaRPr lang="nl-BE" sz="1400"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rPr>
                        <a:t>15 min speeltijd: 2 shiften om het aantal kleuters te beperken op de kleuterspeelplaats &gt; kleinere groepen!</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rPr>
                        <a:t>Voor of na de speeltijd gaan we naar het toilet, wassen we onze handen, eten we fruit of een koekje en drinken we water. Dit zijn onze routines.</a:t>
                      </a:r>
                      <a:endParaRPr lang="nl-BE" sz="1400" dirty="0">
                        <a:solidFill>
                          <a:srgbClr val="00B0F0"/>
                        </a:solidFill>
                        <a:latin typeface="Tahoma" panose="020B0604030504040204" pitchFamily="34" charset="0"/>
                        <a:ea typeface="Tahoma" panose="020B0604030504040204" pitchFamily="34" charset="0"/>
                        <a:cs typeface="Tahoma" panose="020B0604030504040204" pitchFamily="34" charset="0"/>
                      </a:endParaRPr>
                    </a:p>
                  </a:txBody>
                  <a:tcPr>
                    <a:solidFill>
                      <a:schemeClr val="accent2">
                        <a:lumMod val="20000"/>
                        <a:lumOff val="80000"/>
                      </a:schemeClr>
                    </a:solidFill>
                  </a:tcPr>
                </a:tc>
                <a:extLst>
                  <a:ext uri="{0D108BD9-81ED-4DB2-BD59-A6C34878D82A}">
                    <a16:rowId xmlns:a16="http://schemas.microsoft.com/office/drawing/2014/main" val="417943089"/>
                  </a:ext>
                </a:extLst>
              </a:tr>
              <a:tr h="500411">
                <a:tc>
                  <a:txBody>
                    <a:bodyPr/>
                    <a:lstStyle/>
                    <a:p>
                      <a:pPr>
                        <a:lnSpc>
                          <a:spcPct val="107000"/>
                        </a:lnSpc>
                        <a:spcAft>
                          <a:spcPts val="0"/>
                        </a:spcAft>
                      </a:pPr>
                      <a:r>
                        <a:rPr lang="nl-BE" sz="1400" dirty="0">
                          <a:solidFill>
                            <a:srgbClr val="00B0F0"/>
                          </a:solidFill>
                          <a:effectLst/>
                          <a:latin typeface="Tahoma" panose="020B0604030504040204" pitchFamily="34" charset="0"/>
                          <a:ea typeface="Tahoma" panose="020B0604030504040204" pitchFamily="34" charset="0"/>
                          <a:cs typeface="Tahoma" panose="020B0604030504040204" pitchFamily="34" charset="0"/>
                        </a:rPr>
                        <a:t>11.40u tot 13.10u</a:t>
                      </a:r>
                    </a:p>
                  </a:txBody>
                  <a:tcPr marL="68580" marR="68580" marT="0" marB="0">
                    <a:solidFill>
                      <a:schemeClr val="accent2">
                        <a:lumMod val="20000"/>
                        <a:lumOff val="80000"/>
                      </a:schemeClr>
                    </a:solidFill>
                  </a:tcPr>
                </a:tc>
                <a:tc>
                  <a:txBody>
                    <a:bodyPr/>
                    <a:lstStyle/>
                    <a:p>
                      <a:r>
                        <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rPr>
                        <a:t>Middagpauze met mogelijkheid tot warme maaltijd</a:t>
                      </a:r>
                    </a:p>
                  </a:txBody>
                  <a:tcPr>
                    <a:solidFill>
                      <a:schemeClr val="accent2">
                        <a:lumMod val="20000"/>
                        <a:lumOff val="80000"/>
                      </a:schemeClr>
                    </a:solidFill>
                  </a:tcPr>
                </a:tc>
                <a:extLst>
                  <a:ext uri="{0D108BD9-81ED-4DB2-BD59-A6C34878D82A}">
                    <a16:rowId xmlns:a16="http://schemas.microsoft.com/office/drawing/2014/main" val="1741382043"/>
                  </a:ext>
                </a:extLst>
              </a:tr>
              <a:tr h="500411">
                <a:tc>
                  <a:txBody>
                    <a:bodyPr/>
                    <a:lstStyle/>
                    <a:p>
                      <a:pPr>
                        <a:lnSpc>
                          <a:spcPct val="107000"/>
                        </a:lnSpc>
                        <a:spcAft>
                          <a:spcPts val="0"/>
                        </a:spcAft>
                      </a:pPr>
                      <a:r>
                        <a:rPr lang="nl-BE" sz="1400" dirty="0">
                          <a:solidFill>
                            <a:srgbClr val="00B0F0"/>
                          </a:solidFill>
                          <a:effectLst/>
                          <a:latin typeface="Tahoma" panose="020B0604030504040204" pitchFamily="34" charset="0"/>
                          <a:ea typeface="Tahoma" panose="020B0604030504040204" pitchFamily="34" charset="0"/>
                          <a:cs typeface="Tahoma" panose="020B0604030504040204" pitchFamily="34" charset="0"/>
                        </a:rPr>
                        <a:t>13.10 </a:t>
                      </a:r>
                    </a:p>
                  </a:txBody>
                  <a:tcPr marL="68580" marR="68580" marT="0" marB="0">
                    <a:solidFill>
                      <a:schemeClr val="accent2">
                        <a:lumMod val="20000"/>
                        <a:lumOff val="80000"/>
                      </a:schemeClr>
                    </a:solidFill>
                  </a:tcPr>
                </a:tc>
                <a:tc>
                  <a:txBody>
                    <a:bodyPr/>
                    <a:lstStyle/>
                    <a:p>
                      <a:pPr>
                        <a:lnSpc>
                          <a:spcPct val="107000"/>
                        </a:lnSpc>
                        <a:spcAft>
                          <a:spcPts val="0"/>
                        </a:spcAft>
                      </a:pPr>
                      <a:r>
                        <a:rPr lang="nl-BE" sz="1400" dirty="0">
                          <a:solidFill>
                            <a:srgbClr val="00B0F0"/>
                          </a:solidFill>
                          <a:effectLst/>
                          <a:latin typeface="Tahoma" panose="020B0604030504040204" pitchFamily="34" charset="0"/>
                          <a:ea typeface="Tahoma" panose="020B0604030504040204" pitchFamily="34" charset="0"/>
                          <a:cs typeface="Tahoma" panose="020B0604030504040204" pitchFamily="34" charset="0"/>
                        </a:rPr>
                        <a:t>Start activiteiten ZIN IN LEREN ZIN IN LEVEN!</a:t>
                      </a:r>
                    </a:p>
                    <a:p>
                      <a:pPr>
                        <a:lnSpc>
                          <a:spcPct val="107000"/>
                        </a:lnSpc>
                        <a:spcAft>
                          <a:spcPts val="0"/>
                        </a:spcAft>
                      </a:pPr>
                      <a:r>
                        <a:rPr lang="nl-BE" sz="1400" kern="1200" dirty="0">
                          <a:solidFill>
                            <a:srgbClr val="00B0F0"/>
                          </a:solidFill>
                          <a:effectLst/>
                          <a:latin typeface="Tahoma" panose="020B0604030504040204" pitchFamily="34" charset="0"/>
                          <a:ea typeface="Tahoma" panose="020B0604030504040204" pitchFamily="34" charset="0"/>
                          <a:cs typeface="Tahoma" panose="020B0604030504040204" pitchFamily="34" charset="0"/>
                        </a:rPr>
                        <a:t>Tussendoor terug speeltijd en routines</a:t>
                      </a:r>
                      <a:endParaRPr lang="nl-BE" sz="1400" dirty="0">
                        <a:solidFill>
                          <a:srgbClr val="00B0F0"/>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855874036"/>
                  </a:ext>
                </a:extLst>
              </a:tr>
              <a:tr h="500411">
                <a:tc>
                  <a:txBody>
                    <a:bodyPr/>
                    <a:lstStyle/>
                    <a:p>
                      <a:pPr>
                        <a:lnSpc>
                          <a:spcPct val="107000"/>
                        </a:lnSpc>
                        <a:spcAft>
                          <a:spcPts val="0"/>
                        </a:spcAft>
                      </a:pPr>
                      <a:r>
                        <a:rPr lang="nl-BE" sz="1400" dirty="0">
                          <a:solidFill>
                            <a:srgbClr val="00B0F0"/>
                          </a:solidFill>
                          <a:effectLst/>
                          <a:latin typeface="Tahoma" panose="020B0604030504040204" pitchFamily="34" charset="0"/>
                          <a:ea typeface="Tahoma" panose="020B0604030504040204" pitchFamily="34" charset="0"/>
                          <a:cs typeface="Tahoma" panose="020B0604030504040204" pitchFamily="34" charset="0"/>
                        </a:rPr>
                        <a:t>15.30u </a:t>
                      </a:r>
                    </a:p>
                  </a:txBody>
                  <a:tcPr marL="68580" marR="68580" marT="0" marB="0">
                    <a:solidFill>
                      <a:schemeClr val="accent2">
                        <a:lumMod val="20000"/>
                        <a:lumOff val="80000"/>
                      </a:schemeClr>
                    </a:solidFill>
                  </a:tcPr>
                </a:tc>
                <a:tc>
                  <a:txBody>
                    <a:bodyPr/>
                    <a:lstStyle/>
                    <a:p>
                      <a:pPr>
                        <a:lnSpc>
                          <a:spcPct val="107000"/>
                        </a:lnSpc>
                        <a:spcAft>
                          <a:spcPts val="0"/>
                        </a:spcAft>
                      </a:pPr>
                      <a:r>
                        <a:rPr lang="nl-BE" sz="1400" dirty="0">
                          <a:solidFill>
                            <a:srgbClr val="00B0F0"/>
                          </a:solidFill>
                          <a:effectLst/>
                          <a:latin typeface="Tahoma" panose="020B0604030504040204" pitchFamily="34" charset="0"/>
                          <a:ea typeface="Tahoma" panose="020B0604030504040204" pitchFamily="34" charset="0"/>
                          <a:cs typeface="Tahoma" panose="020B0604030504040204" pitchFamily="34" charset="0"/>
                        </a:rPr>
                        <a:t>Einde van de schooldag</a:t>
                      </a:r>
                    </a:p>
                    <a:p>
                      <a:pPr>
                        <a:lnSpc>
                          <a:spcPct val="107000"/>
                        </a:lnSpc>
                        <a:spcAft>
                          <a:spcPts val="0"/>
                        </a:spcAft>
                      </a:pPr>
                      <a:r>
                        <a:rPr lang="nl-BE" sz="1400" dirty="0">
                          <a:solidFill>
                            <a:srgbClr val="00B0F0"/>
                          </a:solidFill>
                          <a:effectLst/>
                          <a:latin typeface="Tahoma" panose="020B0604030504040204" pitchFamily="34" charset="0"/>
                          <a:ea typeface="Tahoma" panose="020B0604030504040204" pitchFamily="34" charset="0"/>
                          <a:cs typeface="Tahoma" panose="020B0604030504040204" pitchFamily="34" charset="0"/>
                        </a:rPr>
                        <a:t>Tot 16.00u kunnen de kleuters op school afgehaald worden</a:t>
                      </a:r>
                    </a:p>
                  </a:txBody>
                  <a:tcPr marL="68580" marR="68580" marT="0" marB="0">
                    <a:solidFill>
                      <a:schemeClr val="accent2">
                        <a:lumMod val="20000"/>
                        <a:lumOff val="80000"/>
                      </a:schemeClr>
                    </a:solidFill>
                  </a:tcPr>
                </a:tc>
                <a:extLst>
                  <a:ext uri="{0D108BD9-81ED-4DB2-BD59-A6C34878D82A}">
                    <a16:rowId xmlns:a16="http://schemas.microsoft.com/office/drawing/2014/main" val="127361886"/>
                  </a:ext>
                </a:extLst>
              </a:tr>
              <a:tr h="500411">
                <a:tc>
                  <a:txBody>
                    <a:bodyPr/>
                    <a:lstStyle/>
                    <a:p>
                      <a:pPr>
                        <a:lnSpc>
                          <a:spcPct val="107000"/>
                        </a:lnSpc>
                        <a:spcAft>
                          <a:spcPts val="0"/>
                        </a:spcAft>
                      </a:pPr>
                      <a:r>
                        <a:rPr lang="nl-BE" sz="1400" dirty="0">
                          <a:solidFill>
                            <a:srgbClr val="00B050"/>
                          </a:solidFill>
                          <a:effectLst/>
                          <a:latin typeface="Tahoma" panose="020B0604030504040204" pitchFamily="34" charset="0"/>
                          <a:ea typeface="Tahoma" panose="020B0604030504040204" pitchFamily="34" charset="0"/>
                          <a:cs typeface="Tahoma" panose="020B0604030504040204" pitchFamily="34" charset="0"/>
                        </a:rPr>
                        <a:t>16.00u tot 18.00u </a:t>
                      </a:r>
                    </a:p>
                  </a:txBody>
                  <a:tcPr marL="68580" marR="68580" marT="0" marB="0">
                    <a:solidFill>
                      <a:schemeClr val="accent2">
                        <a:lumMod val="20000"/>
                        <a:lumOff val="80000"/>
                      </a:schemeClr>
                    </a:solidFill>
                  </a:tcPr>
                </a:tc>
                <a:tc>
                  <a:txBody>
                    <a:bodyPr/>
                    <a:lstStyle/>
                    <a:p>
                      <a:pPr>
                        <a:lnSpc>
                          <a:spcPct val="107000"/>
                        </a:lnSpc>
                        <a:spcAft>
                          <a:spcPts val="0"/>
                        </a:spcAft>
                      </a:pPr>
                      <a:r>
                        <a:rPr lang="nl-BE" sz="1400" dirty="0">
                          <a:solidFill>
                            <a:srgbClr val="00B050"/>
                          </a:solidFill>
                          <a:effectLst/>
                          <a:latin typeface="Tahoma" panose="020B0604030504040204" pitchFamily="34" charset="0"/>
                          <a:ea typeface="Tahoma" panose="020B0604030504040204" pitchFamily="34" charset="0"/>
                          <a:cs typeface="Tahoma" panose="020B0604030504040204" pitchFamily="34" charset="0"/>
                        </a:rPr>
                        <a:t>Buitenschoolse opvang</a:t>
                      </a:r>
                    </a:p>
                  </a:txBody>
                  <a:tcPr marL="68580" marR="68580" marT="0" marB="0">
                    <a:solidFill>
                      <a:schemeClr val="accent2">
                        <a:lumMod val="20000"/>
                        <a:lumOff val="80000"/>
                      </a:schemeClr>
                    </a:solidFill>
                  </a:tcPr>
                </a:tc>
                <a:extLst>
                  <a:ext uri="{0D108BD9-81ED-4DB2-BD59-A6C34878D82A}">
                    <a16:rowId xmlns:a16="http://schemas.microsoft.com/office/drawing/2014/main" val="1031672033"/>
                  </a:ext>
                </a:extLst>
              </a:tr>
            </a:tbl>
          </a:graphicData>
        </a:graphic>
      </p:graphicFrame>
      <p:graphicFrame>
        <p:nvGraphicFramePr>
          <p:cNvPr id="18" name="Tabel 17">
            <a:extLst>
              <a:ext uri="{FF2B5EF4-FFF2-40B4-BE49-F238E27FC236}">
                <a16:creationId xmlns:a16="http://schemas.microsoft.com/office/drawing/2014/main" id="{ED7C2143-ECE5-413A-841E-BF076A965D7B}"/>
              </a:ext>
            </a:extLst>
          </p:cNvPr>
          <p:cNvGraphicFramePr>
            <a:graphicFrameLocks noGrp="1"/>
          </p:cNvGraphicFramePr>
          <p:nvPr>
            <p:extLst>
              <p:ext uri="{D42A27DB-BD31-4B8C-83A1-F6EECF244321}">
                <p14:modId xmlns:p14="http://schemas.microsoft.com/office/powerpoint/2010/main" val="1477561188"/>
              </p:ext>
            </p:extLst>
          </p:nvPr>
        </p:nvGraphicFramePr>
        <p:xfrm>
          <a:off x="8741665" y="1227175"/>
          <a:ext cx="2721329" cy="1884796"/>
        </p:xfrm>
        <a:graphic>
          <a:graphicData uri="http://schemas.openxmlformats.org/drawingml/2006/table">
            <a:tbl>
              <a:tblPr firstRow="1" bandRow="1">
                <a:tableStyleId>{5C22544A-7EE6-4342-B048-85BDC9FD1C3A}</a:tableStyleId>
              </a:tblPr>
              <a:tblGrid>
                <a:gridCol w="2721329">
                  <a:extLst>
                    <a:ext uri="{9D8B030D-6E8A-4147-A177-3AD203B41FA5}">
                      <a16:colId xmlns:a16="http://schemas.microsoft.com/office/drawing/2014/main" val="353594385"/>
                    </a:ext>
                  </a:extLst>
                </a:gridCol>
              </a:tblGrid>
              <a:tr h="397203">
                <a:tc>
                  <a:txBody>
                    <a:bodyPr/>
                    <a:lstStyle/>
                    <a:p>
                      <a:pPr algn="ctr"/>
                      <a:r>
                        <a:rPr lang="nl-BE" sz="2400" dirty="0">
                          <a:latin typeface="Tahoma" panose="020B0604030504040204" pitchFamily="34" charset="0"/>
                          <a:ea typeface="Tahoma" panose="020B0604030504040204" pitchFamily="34" charset="0"/>
                          <a:cs typeface="Tahoma" panose="020B0604030504040204" pitchFamily="34" charset="0"/>
                        </a:rPr>
                        <a:t>woensdag</a:t>
                      </a:r>
                    </a:p>
                  </a:txBody>
                  <a:tcPr>
                    <a:solidFill>
                      <a:schemeClr val="accent2"/>
                    </a:solidFill>
                  </a:tcPr>
                </a:tc>
                <a:extLst>
                  <a:ext uri="{0D108BD9-81ED-4DB2-BD59-A6C34878D82A}">
                    <a16:rowId xmlns:a16="http://schemas.microsoft.com/office/drawing/2014/main" val="2028519384"/>
                  </a:ext>
                </a:extLst>
              </a:tr>
              <a:tr h="549778">
                <a:tc>
                  <a:txBody>
                    <a:bodyPr/>
                    <a:lstStyle/>
                    <a:p>
                      <a:pPr algn="l"/>
                      <a:r>
                        <a:rPr lang="nl-BE" sz="1400" dirty="0">
                          <a:solidFill>
                            <a:srgbClr val="00B0F0"/>
                          </a:solidFill>
                          <a:latin typeface="Tahoma" panose="020B0604030504040204" pitchFamily="34" charset="0"/>
                          <a:ea typeface="Tahoma" panose="020B0604030504040204" pitchFamily="34" charset="0"/>
                          <a:cs typeface="Tahoma" panose="020B0604030504040204" pitchFamily="34" charset="0"/>
                        </a:rPr>
                        <a:t>Halve dag school tot 12.05u</a:t>
                      </a:r>
                    </a:p>
                  </a:txBody>
                  <a:tcPr>
                    <a:solidFill>
                      <a:schemeClr val="accent2">
                        <a:lumMod val="20000"/>
                        <a:lumOff val="80000"/>
                      </a:schemeClr>
                    </a:solidFill>
                  </a:tcPr>
                </a:tc>
                <a:extLst>
                  <a:ext uri="{0D108BD9-81ED-4DB2-BD59-A6C34878D82A}">
                    <a16:rowId xmlns:a16="http://schemas.microsoft.com/office/drawing/2014/main" val="1198414057"/>
                  </a:ext>
                </a:extLst>
              </a:tr>
              <a:tr h="877818">
                <a:tc>
                  <a:txBody>
                    <a:bodyPr/>
                    <a:lstStyle/>
                    <a:p>
                      <a:pPr algn="l"/>
                      <a:r>
                        <a:rPr lang="nl-BE" sz="1400" dirty="0">
                          <a:solidFill>
                            <a:srgbClr val="00B050"/>
                          </a:solidFill>
                          <a:latin typeface="Tahoma" panose="020B0604030504040204" pitchFamily="34" charset="0"/>
                          <a:ea typeface="Tahoma" panose="020B0604030504040204" pitchFamily="34" charset="0"/>
                          <a:cs typeface="Tahoma" panose="020B0604030504040204" pitchFamily="34" charset="0"/>
                        </a:rPr>
                        <a:t>Buitenschoolse opvang van 12.05u tot 18.00u</a:t>
                      </a:r>
                    </a:p>
                  </a:txBody>
                  <a:tcPr>
                    <a:solidFill>
                      <a:schemeClr val="accent2">
                        <a:lumMod val="20000"/>
                        <a:lumOff val="80000"/>
                      </a:schemeClr>
                    </a:solidFill>
                  </a:tcPr>
                </a:tc>
                <a:extLst>
                  <a:ext uri="{0D108BD9-81ED-4DB2-BD59-A6C34878D82A}">
                    <a16:rowId xmlns:a16="http://schemas.microsoft.com/office/drawing/2014/main" val="60075979"/>
                  </a:ext>
                </a:extLst>
              </a:tr>
            </a:tbl>
          </a:graphicData>
        </a:graphic>
      </p:graphicFrame>
      <p:pic>
        <p:nvPicPr>
          <p:cNvPr id="8" name="Afbeelding 7">
            <a:extLst>
              <a:ext uri="{FF2B5EF4-FFF2-40B4-BE49-F238E27FC236}">
                <a16:creationId xmlns:a16="http://schemas.microsoft.com/office/drawing/2014/main" id="{66011DD4-C969-44AE-A4DD-5C03FB37CB2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7946084" y="3713787"/>
            <a:ext cx="1804180" cy="1234607"/>
          </a:xfrm>
          <a:prstGeom prst="rect">
            <a:avLst/>
          </a:prstGeom>
        </p:spPr>
      </p:pic>
      <p:sp>
        <p:nvSpPr>
          <p:cNvPr id="9" name="Tekstvak 8">
            <a:extLst>
              <a:ext uri="{FF2B5EF4-FFF2-40B4-BE49-F238E27FC236}">
                <a16:creationId xmlns:a16="http://schemas.microsoft.com/office/drawing/2014/main" id="{1632ECE5-1A7A-42D1-B365-93674AE24583}"/>
              </a:ext>
            </a:extLst>
          </p:cNvPr>
          <p:cNvSpPr txBox="1"/>
          <p:nvPr/>
        </p:nvSpPr>
        <p:spPr>
          <a:xfrm>
            <a:off x="9587059" y="3553906"/>
            <a:ext cx="2038389" cy="738664"/>
          </a:xfrm>
          <a:prstGeom prst="rect">
            <a:avLst/>
          </a:prstGeom>
          <a:noFill/>
        </p:spPr>
        <p:txBody>
          <a:bodyPr wrap="square" rtlCol="0">
            <a:spAutoFit/>
          </a:bodyPr>
          <a:lstStyle/>
          <a:p>
            <a:r>
              <a:rPr lang="nl-BE" sz="1400" dirty="0">
                <a:solidFill>
                  <a:srgbClr val="00B0F0"/>
                </a:solidFill>
                <a:latin typeface="Tahoma" panose="020B0604030504040204" pitchFamily="34" charset="0"/>
                <a:ea typeface="Tahoma" panose="020B0604030504040204" pitchFamily="34" charset="0"/>
                <a:cs typeface="Tahoma" panose="020B0604030504040204" pitchFamily="34" charset="0"/>
              </a:rPr>
              <a:t>Elke klas gaat 2 keer per week naar de turnzaal</a:t>
            </a:r>
          </a:p>
        </p:txBody>
      </p:sp>
      <p:pic>
        <p:nvPicPr>
          <p:cNvPr id="11" name="Afbeelding 10">
            <a:extLst>
              <a:ext uri="{FF2B5EF4-FFF2-40B4-BE49-F238E27FC236}">
                <a16:creationId xmlns:a16="http://schemas.microsoft.com/office/drawing/2014/main" id="{509ED3CD-94C2-4DB8-AC54-3CCB808E3E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0258265" y="4864580"/>
            <a:ext cx="1608182" cy="1348036"/>
          </a:xfrm>
          <a:prstGeom prst="rect">
            <a:avLst/>
          </a:prstGeom>
        </p:spPr>
      </p:pic>
      <p:sp>
        <p:nvSpPr>
          <p:cNvPr id="24" name="Tekstvak 23">
            <a:extLst>
              <a:ext uri="{FF2B5EF4-FFF2-40B4-BE49-F238E27FC236}">
                <a16:creationId xmlns:a16="http://schemas.microsoft.com/office/drawing/2014/main" id="{22ECF244-0046-4EB3-A890-F0FC0AC95EE8}"/>
              </a:ext>
            </a:extLst>
          </p:cNvPr>
          <p:cNvSpPr txBox="1"/>
          <p:nvPr/>
        </p:nvSpPr>
        <p:spPr>
          <a:xfrm>
            <a:off x="8146329" y="5421984"/>
            <a:ext cx="2038389" cy="738664"/>
          </a:xfrm>
          <a:prstGeom prst="rect">
            <a:avLst/>
          </a:prstGeom>
          <a:noFill/>
        </p:spPr>
        <p:txBody>
          <a:bodyPr wrap="square" rtlCol="0">
            <a:spAutoFit/>
          </a:bodyPr>
          <a:lstStyle/>
          <a:p>
            <a:r>
              <a:rPr lang="nl-BE" sz="1400" dirty="0">
                <a:solidFill>
                  <a:srgbClr val="00B0F0"/>
                </a:solidFill>
                <a:latin typeface="Tahoma" panose="020B0604030504040204" pitchFamily="34" charset="0"/>
                <a:ea typeface="Tahoma" panose="020B0604030504040204" pitchFamily="34" charset="0"/>
                <a:cs typeface="Tahoma" panose="020B0604030504040204" pitchFamily="34" charset="0"/>
              </a:rPr>
              <a:t>Op donderdag krijgt elke kleuter een stuk fruit. Oog voor lekkers!</a:t>
            </a:r>
          </a:p>
        </p:txBody>
      </p:sp>
    </p:spTree>
    <p:extLst>
      <p:ext uri="{BB962C8B-B14F-4D97-AF65-F5344CB8AC3E}">
        <p14:creationId xmlns:p14="http://schemas.microsoft.com/office/powerpoint/2010/main" val="1984512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64128E04-882C-4F82-80E1-6D6011787C21}"/>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9161581" y="1272935"/>
            <a:ext cx="1514581" cy="1019505"/>
          </a:xfrm>
          <a:prstGeom prst="rect">
            <a:avLst/>
          </a:prstGeom>
          <a:noFill/>
          <a:ln>
            <a:noFill/>
          </a:ln>
        </p:spPr>
      </p:pic>
      <p:pic>
        <p:nvPicPr>
          <p:cNvPr id="16" name="Afbeelding 15">
            <a:extLst>
              <a:ext uri="{FF2B5EF4-FFF2-40B4-BE49-F238E27FC236}">
                <a16:creationId xmlns:a16="http://schemas.microsoft.com/office/drawing/2014/main" id="{E1E3F246-BF2E-4747-80BE-F8D8A0906D20}"/>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7951380" y="1215376"/>
            <a:ext cx="1514580" cy="1083573"/>
          </a:xfrm>
          <a:prstGeom prst="rect">
            <a:avLst/>
          </a:prstGeom>
          <a:noFill/>
          <a:ln>
            <a:noFill/>
          </a:ln>
        </p:spPr>
      </p:pic>
      <p:pic>
        <p:nvPicPr>
          <p:cNvPr id="18" name="Afbeelding 17">
            <a:extLst>
              <a:ext uri="{FF2B5EF4-FFF2-40B4-BE49-F238E27FC236}">
                <a16:creationId xmlns:a16="http://schemas.microsoft.com/office/drawing/2014/main" id="{2E707400-1115-44F0-8F6C-7536145522B3}"/>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355941" y="1297974"/>
            <a:ext cx="1482197" cy="1019507"/>
          </a:xfrm>
          <a:prstGeom prst="rect">
            <a:avLst/>
          </a:prstGeom>
          <a:noFill/>
          <a:ln>
            <a:noFill/>
          </a:ln>
        </p:spPr>
      </p:pic>
      <p:pic>
        <p:nvPicPr>
          <p:cNvPr id="19" name="Afbeelding 18">
            <a:extLst>
              <a:ext uri="{FF2B5EF4-FFF2-40B4-BE49-F238E27FC236}">
                <a16:creationId xmlns:a16="http://schemas.microsoft.com/office/drawing/2014/main" id="{096D6913-6139-4A8A-A417-F19DA5C35A30}"/>
              </a:ext>
            </a:extLst>
          </p:cNvPr>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4259147" y="1194519"/>
            <a:ext cx="1630686" cy="1192453"/>
          </a:xfrm>
          <a:prstGeom prst="rect">
            <a:avLst/>
          </a:prstGeom>
          <a:noFill/>
          <a:ln>
            <a:noFill/>
          </a:ln>
        </p:spPr>
      </p:pic>
      <p:pic>
        <p:nvPicPr>
          <p:cNvPr id="20" name="Afbeelding 19">
            <a:extLst>
              <a:ext uri="{FF2B5EF4-FFF2-40B4-BE49-F238E27FC236}">
                <a16:creationId xmlns:a16="http://schemas.microsoft.com/office/drawing/2014/main" id="{65A99019-A3A1-48F9-B6EC-B24814AB8ECE}"/>
              </a:ext>
            </a:extLst>
          </p:cNvPr>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15000" y="975401"/>
            <a:ext cx="1160885" cy="1630687"/>
          </a:xfrm>
          <a:prstGeom prst="rect">
            <a:avLst/>
          </a:prstGeom>
          <a:noFill/>
          <a:ln>
            <a:noFill/>
          </a:ln>
        </p:spPr>
      </p:pic>
      <p:pic>
        <p:nvPicPr>
          <p:cNvPr id="21" name="Afbeelding 20">
            <a:extLst>
              <a:ext uri="{FF2B5EF4-FFF2-40B4-BE49-F238E27FC236}">
                <a16:creationId xmlns:a16="http://schemas.microsoft.com/office/drawing/2014/main" id="{8F00136D-C2F3-4973-A2B2-D884EEBDDAEB}"/>
              </a:ext>
            </a:extLst>
          </p:cNvPr>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392035" y="1204043"/>
            <a:ext cx="1630686" cy="1192453"/>
          </a:xfrm>
          <a:prstGeom prst="rect">
            <a:avLst/>
          </a:prstGeom>
          <a:noFill/>
          <a:ln>
            <a:noFill/>
          </a:ln>
        </p:spPr>
      </p:pic>
      <p:pic>
        <p:nvPicPr>
          <p:cNvPr id="22" name="Afbeelding 21">
            <a:extLst>
              <a:ext uri="{FF2B5EF4-FFF2-40B4-BE49-F238E27FC236}">
                <a16:creationId xmlns:a16="http://schemas.microsoft.com/office/drawing/2014/main" id="{D26A80AC-051A-4E26-B852-1BC3575189A3}"/>
              </a:ext>
            </a:extLst>
          </p:cNvPr>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954493" y="1215066"/>
            <a:ext cx="1640211" cy="1160884"/>
          </a:xfrm>
          <a:prstGeom prst="rect">
            <a:avLst/>
          </a:prstGeom>
          <a:noFill/>
          <a:ln>
            <a:noFill/>
          </a:ln>
        </p:spPr>
      </p:pic>
      <p:sp>
        <p:nvSpPr>
          <p:cNvPr id="4" name="Tekstvak 3">
            <a:extLst>
              <a:ext uri="{FF2B5EF4-FFF2-40B4-BE49-F238E27FC236}">
                <a16:creationId xmlns:a16="http://schemas.microsoft.com/office/drawing/2014/main" id="{A414EFB2-8BA9-4927-A3D4-79E2998B3B5B}"/>
              </a:ext>
            </a:extLst>
          </p:cNvPr>
          <p:cNvSpPr txBox="1"/>
          <p:nvPr/>
        </p:nvSpPr>
        <p:spPr>
          <a:xfrm>
            <a:off x="1348321" y="2615613"/>
            <a:ext cx="2309567" cy="369332"/>
          </a:xfrm>
          <a:prstGeom prst="rect">
            <a:avLst/>
          </a:prstGeom>
          <a:noFill/>
        </p:spPr>
        <p:txBody>
          <a:bodyPr wrap="square" rtlCol="0">
            <a:spAutoFit/>
          </a:bodyPr>
          <a:lstStyle/>
          <a:p>
            <a:r>
              <a:rPr lang="nl-BE" dirty="0">
                <a:solidFill>
                  <a:schemeClr val="bg1"/>
                </a:solidFill>
              </a:rPr>
              <a:t>open</a:t>
            </a:r>
            <a:r>
              <a:rPr lang="nl-BE" dirty="0">
                <a:solidFill>
                  <a:srgbClr val="00B0F0"/>
                </a:solidFill>
              </a:rPr>
              <a:t> </a:t>
            </a:r>
            <a:r>
              <a:rPr lang="nl-BE" dirty="0">
                <a:solidFill>
                  <a:schemeClr val="bg1"/>
                </a:solidFill>
              </a:rPr>
              <a:t>onthaal</a:t>
            </a:r>
          </a:p>
        </p:txBody>
      </p:sp>
      <p:sp>
        <p:nvSpPr>
          <p:cNvPr id="24" name="Tekstvak 23">
            <a:extLst>
              <a:ext uri="{FF2B5EF4-FFF2-40B4-BE49-F238E27FC236}">
                <a16:creationId xmlns:a16="http://schemas.microsoft.com/office/drawing/2014/main" id="{88377BCB-3290-4603-8C44-DFEA543B0A31}"/>
              </a:ext>
            </a:extLst>
          </p:cNvPr>
          <p:cNvSpPr txBox="1"/>
          <p:nvPr/>
        </p:nvSpPr>
        <p:spPr>
          <a:xfrm>
            <a:off x="5078022" y="2615613"/>
            <a:ext cx="2309567" cy="369332"/>
          </a:xfrm>
          <a:prstGeom prst="rect">
            <a:avLst/>
          </a:prstGeom>
          <a:noFill/>
        </p:spPr>
        <p:txBody>
          <a:bodyPr wrap="square" rtlCol="0">
            <a:spAutoFit/>
          </a:bodyPr>
          <a:lstStyle/>
          <a:p>
            <a:r>
              <a:rPr lang="nl-BE" dirty="0">
                <a:solidFill>
                  <a:schemeClr val="bg1"/>
                </a:solidFill>
              </a:rPr>
              <a:t>speelplaats</a:t>
            </a:r>
          </a:p>
        </p:txBody>
      </p:sp>
      <p:sp>
        <p:nvSpPr>
          <p:cNvPr id="25" name="Tekstvak 24">
            <a:extLst>
              <a:ext uri="{FF2B5EF4-FFF2-40B4-BE49-F238E27FC236}">
                <a16:creationId xmlns:a16="http://schemas.microsoft.com/office/drawing/2014/main" id="{C40580AE-FC10-40BB-ACFA-AD24506A6010}"/>
              </a:ext>
            </a:extLst>
          </p:cNvPr>
          <p:cNvSpPr txBox="1"/>
          <p:nvPr/>
        </p:nvSpPr>
        <p:spPr>
          <a:xfrm>
            <a:off x="9369084" y="2619385"/>
            <a:ext cx="2309567" cy="369332"/>
          </a:xfrm>
          <a:prstGeom prst="rect">
            <a:avLst/>
          </a:prstGeom>
          <a:noFill/>
        </p:spPr>
        <p:txBody>
          <a:bodyPr wrap="square" rtlCol="0">
            <a:spAutoFit/>
          </a:bodyPr>
          <a:lstStyle/>
          <a:p>
            <a:r>
              <a:rPr lang="nl-BE" dirty="0">
                <a:solidFill>
                  <a:schemeClr val="bg1"/>
                </a:solidFill>
              </a:rPr>
              <a:t>routines</a:t>
            </a:r>
          </a:p>
        </p:txBody>
      </p:sp>
      <p:pic>
        <p:nvPicPr>
          <p:cNvPr id="6" name="Afbeelding 5">
            <a:extLst>
              <a:ext uri="{FF2B5EF4-FFF2-40B4-BE49-F238E27FC236}">
                <a16:creationId xmlns:a16="http://schemas.microsoft.com/office/drawing/2014/main" id="{DCA7C932-A990-4EA9-95B9-AF95F00003F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8198" y="3429000"/>
            <a:ext cx="3274243" cy="2455682"/>
          </a:xfrm>
          <a:prstGeom prst="rect">
            <a:avLst/>
          </a:prstGeom>
        </p:spPr>
      </p:pic>
      <p:pic>
        <p:nvPicPr>
          <p:cNvPr id="8" name="Afbeelding 7">
            <a:extLst>
              <a:ext uri="{FF2B5EF4-FFF2-40B4-BE49-F238E27FC236}">
                <a16:creationId xmlns:a16="http://schemas.microsoft.com/office/drawing/2014/main" id="{E5042016-72F9-486F-9E92-50931E88EAF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182358" y="3411727"/>
            <a:ext cx="3388937" cy="2541703"/>
          </a:xfrm>
          <a:prstGeom prst="rect">
            <a:avLst/>
          </a:prstGeom>
        </p:spPr>
      </p:pic>
      <p:pic>
        <p:nvPicPr>
          <p:cNvPr id="10" name="Afbeelding 9">
            <a:extLst>
              <a:ext uri="{FF2B5EF4-FFF2-40B4-BE49-F238E27FC236}">
                <a16:creationId xmlns:a16="http://schemas.microsoft.com/office/drawing/2014/main" id="{AA7694BC-2012-4575-8AAA-5758BE022E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217855" y="3411726"/>
            <a:ext cx="3388938" cy="2541704"/>
          </a:xfrm>
          <a:prstGeom prst="rect">
            <a:avLst/>
          </a:prstGeom>
        </p:spPr>
      </p:pic>
      <p:sp>
        <p:nvSpPr>
          <p:cNvPr id="32" name="Tekstvak 31">
            <a:extLst>
              <a:ext uri="{FF2B5EF4-FFF2-40B4-BE49-F238E27FC236}">
                <a16:creationId xmlns:a16="http://schemas.microsoft.com/office/drawing/2014/main" id="{A64563DE-4C2F-41AB-AF9F-9C1D0A32BC7C}"/>
              </a:ext>
            </a:extLst>
          </p:cNvPr>
          <p:cNvSpPr txBox="1"/>
          <p:nvPr/>
        </p:nvSpPr>
        <p:spPr>
          <a:xfrm>
            <a:off x="3079915" y="6144071"/>
            <a:ext cx="9184104" cy="369332"/>
          </a:xfrm>
          <a:prstGeom prst="rect">
            <a:avLst/>
          </a:prstGeom>
          <a:noFill/>
        </p:spPr>
        <p:txBody>
          <a:bodyPr wrap="square" rtlCol="0">
            <a:spAutoFit/>
          </a:bodyPr>
          <a:lstStyle/>
          <a:p>
            <a:r>
              <a:rPr lang="nl-BE" dirty="0">
                <a:solidFill>
                  <a:schemeClr val="bg1"/>
                </a:solidFill>
              </a:rPr>
              <a:t>activiteiten volgens het leerplan: ZIN IN LEREN, ZIN IN LEVEN!</a:t>
            </a:r>
          </a:p>
        </p:txBody>
      </p:sp>
      <p:sp>
        <p:nvSpPr>
          <p:cNvPr id="17" name="Tekstvak 16">
            <a:extLst>
              <a:ext uri="{FF2B5EF4-FFF2-40B4-BE49-F238E27FC236}">
                <a16:creationId xmlns:a16="http://schemas.microsoft.com/office/drawing/2014/main" id="{98D57677-F80F-4D50-A305-0CF6A8798CF1}"/>
              </a:ext>
            </a:extLst>
          </p:cNvPr>
          <p:cNvSpPr txBox="1"/>
          <p:nvPr/>
        </p:nvSpPr>
        <p:spPr>
          <a:xfrm>
            <a:off x="1499917" y="156730"/>
            <a:ext cx="9730549" cy="707886"/>
          </a:xfrm>
          <a:prstGeom prst="rect">
            <a:avLst/>
          </a:prstGeom>
          <a:noFill/>
        </p:spPr>
        <p:txBody>
          <a:bodyPr wrap="none" rtlCol="0">
            <a:spAutoFit/>
          </a:bodyPr>
          <a:lstStyle/>
          <a:p>
            <a:r>
              <a:rPr lang="nl-BE" sz="4000" b="1" dirty="0">
                <a:solidFill>
                  <a:schemeClr val="bg1"/>
                </a:solidFill>
                <a:latin typeface="PT Sans" panose="020B0503020203020204" pitchFamily="34" charset="0"/>
              </a:rPr>
              <a:t>Hoe ziet een schoolweek er bij ons uit?</a:t>
            </a:r>
          </a:p>
        </p:txBody>
      </p:sp>
    </p:spTree>
    <p:extLst>
      <p:ext uri="{BB962C8B-B14F-4D97-AF65-F5344CB8AC3E}">
        <p14:creationId xmlns:p14="http://schemas.microsoft.com/office/powerpoint/2010/main" val="3001088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3" name="Tekstvak 2">
            <a:extLst>
              <a:ext uri="{FF2B5EF4-FFF2-40B4-BE49-F238E27FC236}">
                <a16:creationId xmlns:a16="http://schemas.microsoft.com/office/drawing/2014/main" id="{9D0B38A7-DFE7-462A-B186-BCA81C2A77B7}"/>
              </a:ext>
            </a:extLst>
          </p:cNvPr>
          <p:cNvSpPr txBox="1"/>
          <p:nvPr/>
        </p:nvSpPr>
        <p:spPr>
          <a:xfrm>
            <a:off x="2850051" y="1169929"/>
            <a:ext cx="6318333" cy="707886"/>
          </a:xfrm>
          <a:prstGeom prst="rect">
            <a:avLst/>
          </a:prstGeom>
          <a:noFill/>
        </p:spPr>
        <p:txBody>
          <a:bodyPr wrap="none" rtlCol="0">
            <a:spAutoFit/>
          </a:bodyPr>
          <a:lstStyle/>
          <a:p>
            <a:r>
              <a:rPr lang="nl-BE" sz="4000" b="1" dirty="0">
                <a:solidFill>
                  <a:schemeClr val="bg1"/>
                </a:solidFill>
                <a:latin typeface="PT Sans" panose="020B0503020203020204" pitchFamily="34" charset="0"/>
              </a:rPr>
              <a:t>Hier voelt je kind zich goed</a:t>
            </a:r>
            <a:r>
              <a:rPr lang="nl-BE" sz="4000" dirty="0">
                <a:solidFill>
                  <a:schemeClr val="bg1"/>
                </a:solidFill>
              </a:rPr>
              <a:t>!</a:t>
            </a:r>
          </a:p>
        </p:txBody>
      </p:sp>
      <p:pic>
        <p:nvPicPr>
          <p:cNvPr id="2" name="Afbeelding 1">
            <a:extLst>
              <a:ext uri="{FF2B5EF4-FFF2-40B4-BE49-F238E27FC236}">
                <a16:creationId xmlns:a16="http://schemas.microsoft.com/office/drawing/2014/main" id="{6A5E1CE7-A306-45CC-A9BF-E4169731F3EA}"/>
              </a:ext>
            </a:extLst>
          </p:cNvPr>
          <p:cNvPicPr>
            <a:picLocks noChangeAspect="1"/>
          </p:cNvPicPr>
          <p:nvPr/>
        </p:nvPicPr>
        <p:blipFill rotWithShape="1">
          <a:blip r:embed="rId2"/>
          <a:srcRect l="2613" t="1236" r="3090" b="61926"/>
          <a:stretch/>
        </p:blipFill>
        <p:spPr>
          <a:xfrm>
            <a:off x="2850051" y="2648932"/>
            <a:ext cx="6821850" cy="2526384"/>
          </a:xfrm>
          <a:prstGeom prst="rect">
            <a:avLst/>
          </a:prstGeom>
        </p:spPr>
      </p:pic>
    </p:spTree>
    <p:extLst>
      <p:ext uri="{BB962C8B-B14F-4D97-AF65-F5344CB8AC3E}">
        <p14:creationId xmlns:p14="http://schemas.microsoft.com/office/powerpoint/2010/main" val="15212085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solidFill>
        <a:effectLst/>
      </p:bgPr>
    </p:bg>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id="{46EA1583-846B-423C-AABB-11CBA5864C1B}"/>
              </a:ext>
            </a:extLst>
          </p:cNvPr>
          <p:cNvSpPr txBox="1"/>
          <p:nvPr/>
        </p:nvSpPr>
        <p:spPr>
          <a:xfrm>
            <a:off x="1024128" y="487680"/>
            <a:ext cx="7610825" cy="3200876"/>
          </a:xfrm>
          <a:prstGeom prst="rect">
            <a:avLst/>
          </a:prstGeom>
          <a:noFill/>
        </p:spPr>
        <p:txBody>
          <a:bodyPr wrap="square" rtlCol="0">
            <a:spAutoFit/>
          </a:bodyPr>
          <a:lstStyle/>
          <a:p>
            <a:r>
              <a:rPr lang="nl-BE" sz="4000" dirty="0">
                <a:solidFill>
                  <a:schemeClr val="bg1"/>
                </a:solidFill>
                <a:latin typeface="Tahoma" panose="020B0604030504040204" pitchFamily="34" charset="0"/>
                <a:ea typeface="Tahoma" panose="020B0604030504040204" pitchFamily="34" charset="0"/>
                <a:cs typeface="Tahoma" panose="020B0604030504040204" pitchFamily="34" charset="0"/>
              </a:rPr>
              <a:t>Ouders</a:t>
            </a:r>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 zijn welkom in onze school! Zowel voor als na schooltijd kan je de juf van je kind aanspreken.</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Bij de instapklas zijn de peuters een kwartier voor de bel al welkom in de klas, zodat ouders de kans hebben om even van gedachte te wisselen met de juf. Ouders worden via het digitale communicatieplatform Smartschool op de hoogte gehouden van het reilen en zeilen in de klas; geregeld worden foto’s gepost voor ouders.</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Op onze vraag worden (groot)ouders regelmatig uitgenodigd om mee te komen spelen, koken, vertellen, nadenken over opvoedkundige thema’s… en uiteraard staan onze deuren open voor initiatieven van de ouders zelf!</a:t>
            </a:r>
          </a:p>
        </p:txBody>
      </p:sp>
      <p:sp>
        <p:nvSpPr>
          <p:cNvPr id="5" name="Tekstvak 4">
            <a:extLst>
              <a:ext uri="{FF2B5EF4-FFF2-40B4-BE49-F238E27FC236}">
                <a16:creationId xmlns:a16="http://schemas.microsoft.com/office/drawing/2014/main" id="{839CE908-B3AA-4593-A032-6B0A741D1377}"/>
              </a:ext>
            </a:extLst>
          </p:cNvPr>
          <p:cNvSpPr txBox="1"/>
          <p:nvPr/>
        </p:nvSpPr>
        <p:spPr>
          <a:xfrm>
            <a:off x="5033913" y="3914299"/>
            <a:ext cx="6981310" cy="2646878"/>
          </a:xfrm>
          <a:prstGeom prst="rect">
            <a:avLst/>
          </a:prstGeom>
          <a:noFill/>
        </p:spPr>
        <p:txBody>
          <a:bodyPr wrap="square" rtlCol="0">
            <a:spAutoFit/>
          </a:bodyPr>
          <a:lstStyle/>
          <a:p>
            <a:r>
              <a:rPr lang="nl-BE" sz="4000" dirty="0">
                <a:solidFill>
                  <a:schemeClr val="bg1"/>
                </a:solidFill>
                <a:latin typeface="Tahoma" panose="020B0604030504040204" pitchFamily="34" charset="0"/>
                <a:ea typeface="Tahoma" panose="020B0604030504040204" pitchFamily="34" charset="0"/>
                <a:cs typeface="Tahoma" panose="020B0604030504040204" pitchFamily="34" charset="0"/>
              </a:rPr>
              <a:t>Krachtig team </a:t>
            </a:r>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van gedreven jonge en oudere collega’s die elkaar aanvullen. We zijn een autonome kleuterschool. Dit wil zeggen dat we ons als school beperken tot 1 onderwijsniveau, namelijk kleuteronderwijs. </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De kleuter staat centraal! </a:t>
            </a:r>
          </a:p>
          <a:p>
            <a:r>
              <a:rPr lang="nl-BE" dirty="0">
                <a:solidFill>
                  <a:schemeClr val="bg1"/>
                </a:solidFill>
                <a:latin typeface="Tahoma" panose="020B0604030504040204" pitchFamily="34" charset="0"/>
                <a:ea typeface="Tahoma" panose="020B0604030504040204" pitchFamily="34" charset="0"/>
                <a:cs typeface="Tahoma" panose="020B0604030504040204" pitchFamily="34" charset="0"/>
              </a:rPr>
              <a:t>Voltijds directeur Marlies Pype ondersteunt haar team zowel organisatorisch als pedagogisch. Eens ingeschreven heeft uw kleuter gegarandeerd plaats in onze autonome lagere school. </a:t>
            </a:r>
          </a:p>
        </p:txBody>
      </p:sp>
      <p:pic>
        <p:nvPicPr>
          <p:cNvPr id="6" name="Afbeelding 5">
            <a:extLst>
              <a:ext uri="{FF2B5EF4-FFF2-40B4-BE49-F238E27FC236}">
                <a16:creationId xmlns:a16="http://schemas.microsoft.com/office/drawing/2014/main" id="{ADD6B1B9-84EE-4B11-BEB8-CCF51EF7BD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128" y="4381757"/>
            <a:ext cx="3719887" cy="1887068"/>
          </a:xfrm>
          <a:prstGeom prst="rect">
            <a:avLst/>
          </a:prstGeom>
        </p:spPr>
      </p:pic>
      <p:pic>
        <p:nvPicPr>
          <p:cNvPr id="3" name="Afbeelding 2">
            <a:extLst>
              <a:ext uri="{FF2B5EF4-FFF2-40B4-BE49-F238E27FC236}">
                <a16:creationId xmlns:a16="http://schemas.microsoft.com/office/drawing/2014/main" id="{8902616F-1293-4FA9-AE7E-83A0CCBEDA08}"/>
              </a:ext>
            </a:extLst>
          </p:cNvPr>
          <p:cNvPicPr>
            <a:picLocks noChangeAspect="1"/>
          </p:cNvPicPr>
          <p:nvPr/>
        </p:nvPicPr>
        <p:blipFill rotWithShape="1">
          <a:blip r:embed="rId3"/>
          <a:srcRect r="5253" b="3356"/>
          <a:stretch/>
        </p:blipFill>
        <p:spPr>
          <a:xfrm>
            <a:off x="8782344" y="809223"/>
            <a:ext cx="2026805" cy="1431255"/>
          </a:xfrm>
          <a:prstGeom prst="rect">
            <a:avLst/>
          </a:prstGeom>
        </p:spPr>
      </p:pic>
      <p:pic>
        <p:nvPicPr>
          <p:cNvPr id="4" name="Afbeelding 3">
            <a:extLst>
              <a:ext uri="{FF2B5EF4-FFF2-40B4-BE49-F238E27FC236}">
                <a16:creationId xmlns:a16="http://schemas.microsoft.com/office/drawing/2014/main" id="{29969AE9-727C-47E9-A4B8-C968A5A300AD}"/>
              </a:ext>
            </a:extLst>
          </p:cNvPr>
          <p:cNvPicPr>
            <a:picLocks noChangeAspect="1"/>
          </p:cNvPicPr>
          <p:nvPr/>
        </p:nvPicPr>
        <p:blipFill>
          <a:blip r:embed="rId4"/>
          <a:stretch>
            <a:fillRect/>
          </a:stretch>
        </p:blipFill>
        <p:spPr>
          <a:xfrm>
            <a:off x="9541258" y="2357657"/>
            <a:ext cx="1959444" cy="1439462"/>
          </a:xfrm>
          <a:prstGeom prst="rect">
            <a:avLst/>
          </a:prstGeom>
        </p:spPr>
      </p:pic>
    </p:spTree>
    <p:extLst>
      <p:ext uri="{BB962C8B-B14F-4D97-AF65-F5344CB8AC3E}">
        <p14:creationId xmlns:p14="http://schemas.microsoft.com/office/powerpoint/2010/main" val="3545517687"/>
      </p:ext>
    </p:extLst>
  </p:cSld>
  <p:clrMapOvr>
    <a:masterClrMapping/>
  </p:clrMapOvr>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8">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EE273E1E-21CC-4294-8B37-153CBDC2DB28}">
  <we:reference id="wa104380645" version="1.0.0.0" store="nl-NL" storeType="OMEX"/>
  <we:alternateReferences>
    <we:reference id="wa104380645" version="1.0.0.0" store="WA10438064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1127</TotalTime>
  <Words>996</Words>
  <Application>Microsoft Office PowerPoint</Application>
  <PresentationFormat>Breedbeeld</PresentationFormat>
  <Paragraphs>105</Paragraphs>
  <Slides>13</Slides>
  <Notes>1</Notes>
  <HiddenSlides>0</HiddenSlides>
  <MMClips>0</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13</vt:i4>
      </vt:variant>
    </vt:vector>
  </HeadingPairs>
  <TitlesOfParts>
    <vt:vector size="20" baseType="lpstr">
      <vt:lpstr>Arial</vt:lpstr>
      <vt:lpstr>Calibri</vt:lpstr>
      <vt:lpstr>Calibri Light</vt:lpstr>
      <vt:lpstr>PT Sans</vt:lpstr>
      <vt:lpstr>Tahoma</vt:lpstr>
      <vt:lpstr>Times New Roman</vt:lpstr>
      <vt:lpstr>Kantoorthema</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Flore De Ruysscher</dc:creator>
  <cp:lastModifiedBy>Marlies Pype</cp:lastModifiedBy>
  <cp:revision>55</cp:revision>
  <cp:lastPrinted>2021-01-11T07:36:39Z</cp:lastPrinted>
  <dcterms:created xsi:type="dcterms:W3CDTF">2020-12-10T11:29:57Z</dcterms:created>
  <dcterms:modified xsi:type="dcterms:W3CDTF">2021-01-12T15:16:22Z</dcterms:modified>
</cp:coreProperties>
</file>